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1"/>
  </p:notesMasterIdLst>
  <p:sldIdLst>
    <p:sldId id="257" r:id="rId2"/>
    <p:sldId id="258" r:id="rId3"/>
    <p:sldId id="259" r:id="rId4"/>
    <p:sldId id="261" r:id="rId5"/>
    <p:sldId id="262" r:id="rId6"/>
    <p:sldId id="268" r:id="rId7"/>
    <p:sldId id="263" r:id="rId8"/>
    <p:sldId id="264" r:id="rId9"/>
    <p:sldId id="313" r:id="rId10"/>
    <p:sldId id="265" r:id="rId11"/>
    <p:sldId id="308" r:id="rId12"/>
    <p:sldId id="269" r:id="rId13"/>
    <p:sldId id="270" r:id="rId14"/>
    <p:sldId id="271" r:id="rId15"/>
    <p:sldId id="275" r:id="rId16"/>
    <p:sldId id="314" r:id="rId17"/>
    <p:sldId id="273" r:id="rId18"/>
    <p:sldId id="315" r:id="rId19"/>
    <p:sldId id="310" r:id="rId2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92" userDrawn="1">
          <p15:clr>
            <a:srgbClr val="A4A3A4"/>
          </p15:clr>
        </p15:guide>
        <p15:guide id="2" pos="3528" userDrawn="1">
          <p15:clr>
            <a:srgbClr val="A4A3A4"/>
          </p15:clr>
        </p15:guide>
        <p15:guide id="3" orient="horz" pos="3384" userDrawn="1">
          <p15:clr>
            <a:srgbClr val="A4A3A4"/>
          </p15:clr>
        </p15:guide>
        <p15:guide id="4" orient="horz" pos="2808" userDrawn="1">
          <p15:clr>
            <a:srgbClr val="A4A3A4"/>
          </p15:clr>
        </p15:guide>
        <p15:guide id="5" pos="5160" userDrawn="1">
          <p15:clr>
            <a:srgbClr val="A4A3A4"/>
          </p15:clr>
        </p15:guide>
        <p15:guide id="6" pos="1440" userDrawn="1">
          <p15:clr>
            <a:srgbClr val="A4A3A4"/>
          </p15:clr>
        </p15:guide>
        <p15:guide id="7" orient="horz" pos="960" userDrawn="1">
          <p15:clr>
            <a:srgbClr val="A4A3A4"/>
          </p15:clr>
        </p15:guide>
        <p15:guide id="8" pos="2928" userDrawn="1">
          <p15:clr>
            <a:srgbClr val="A4A3A4"/>
          </p15:clr>
        </p15:guide>
        <p15:guide id="9" pos="6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C85"/>
    <a:srgbClr val="9E480E"/>
    <a:srgbClr val="264478"/>
    <a:srgbClr val="70AD47"/>
    <a:srgbClr val="5B9BD5"/>
    <a:srgbClr val="FFC000"/>
    <a:srgbClr val="A5A5A5"/>
    <a:srgbClr val="ED7D31"/>
    <a:srgbClr val="4472C4"/>
    <a:srgbClr val="2B8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20" autoAdjust="0"/>
  </p:normalViewPr>
  <p:slideViewPr>
    <p:cSldViewPr snapToGrid="0" showGuides="1">
      <p:cViewPr varScale="1">
        <p:scale>
          <a:sx n="100" d="100"/>
          <a:sy n="100" d="100"/>
        </p:scale>
        <p:origin x="1338" y="78"/>
      </p:cViewPr>
      <p:guideLst>
        <p:guide orient="horz" pos="1992"/>
        <p:guide pos="3528"/>
        <p:guide orient="horz" pos="3384"/>
        <p:guide orient="horz" pos="2808"/>
        <p:guide pos="5160"/>
        <p:guide pos="1440"/>
        <p:guide orient="horz" pos="960"/>
        <p:guide pos="2928"/>
        <p:guide pos="60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58" d="100"/>
          <a:sy n="58" d="100"/>
        </p:scale>
        <p:origin x="236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Acquisitions</c:v>
                </c:pt>
              </c:strCache>
            </c:strRef>
          </c:tx>
          <c:spPr>
            <a:solidFill>
              <a:srgbClr val="00616E"/>
            </a:solidFill>
            <a:ln>
              <a:noFill/>
            </a:ln>
            <a:effectLst/>
          </c:spPr>
          <c:invertIfNegative val="0"/>
          <c:dLbls>
            <c:dLbl>
              <c:idx val="8"/>
              <c:tx>
                <c:rich>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r>
                      <a:rPr lang="en-US"/>
                      <a:t>36.5%</a:t>
                    </a:r>
                    <a:endParaRPr lang="en-US" dirty="0"/>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75A-459A-9E26-54235BA71FB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Sheet1!$B$2:$B$10</c:f>
              <c:numCache>
                <c:formatCode>#,##0.0%_);\(#,##0.0%\)</c:formatCode>
                <c:ptCount val="9"/>
                <c:pt idx="0">
                  <c:v>0.60299999999999998</c:v>
                </c:pt>
                <c:pt idx="1">
                  <c:v>0.42199999999999999</c:v>
                </c:pt>
                <c:pt idx="2">
                  <c:v>0.20571428571428571</c:v>
                </c:pt>
                <c:pt idx="3">
                  <c:v>0.81899999999999995</c:v>
                </c:pt>
                <c:pt idx="4">
                  <c:v>0.22</c:v>
                </c:pt>
                <c:pt idx="5">
                  <c:v>0.31261571012959533</c:v>
                </c:pt>
                <c:pt idx="6">
                  <c:v>5.0938337801608578E-2</c:v>
                </c:pt>
                <c:pt idx="8" formatCode="General">
                  <c:v>0.36412086232554397</c:v>
                </c:pt>
              </c:numCache>
            </c:numRef>
          </c:val>
          <c:extLst>
            <c:ext xmlns:c16="http://schemas.microsoft.com/office/drawing/2014/chart" uri="{C3380CC4-5D6E-409C-BE32-E72D297353CC}">
              <c16:uniqueId val="{00000001-475A-459A-9E26-54235BA71FB3}"/>
            </c:ext>
          </c:extLst>
        </c:ser>
        <c:ser>
          <c:idx val="1"/>
          <c:order val="1"/>
          <c:tx>
            <c:strRef>
              <c:f>Sheet1!$C$1</c:f>
              <c:strCache>
                <c:ptCount val="1"/>
                <c:pt idx="0">
                  <c:v>Capex</c:v>
                </c:pt>
              </c:strCache>
            </c:strRef>
          </c:tx>
          <c:spPr>
            <a:solidFill>
              <a:srgbClr val="99C0C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Sheet1!$C$2:$C$10</c:f>
              <c:numCache>
                <c:formatCode>#,##0.0%_);\(#,##0.0%\)</c:formatCode>
                <c:ptCount val="9"/>
                <c:pt idx="0">
                  <c:v>0.10299999999999999</c:v>
                </c:pt>
                <c:pt idx="1">
                  <c:v>0.13600000000000001</c:v>
                </c:pt>
                <c:pt idx="2">
                  <c:v>0.124</c:v>
                </c:pt>
                <c:pt idx="3">
                  <c:v>0.13200000000000001</c:v>
                </c:pt>
                <c:pt idx="4">
                  <c:v>0.20960698689956331</c:v>
                </c:pt>
                <c:pt idx="5">
                  <c:v>9.57418672308913E-2</c:v>
                </c:pt>
                <c:pt idx="6">
                  <c:v>5.3044810417464568E-2</c:v>
                </c:pt>
                <c:pt idx="8">
                  <c:v>0.11177251337328559</c:v>
                </c:pt>
              </c:numCache>
            </c:numRef>
          </c:val>
          <c:extLst>
            <c:ext xmlns:c16="http://schemas.microsoft.com/office/drawing/2014/chart" uri="{C3380CC4-5D6E-409C-BE32-E72D297353CC}">
              <c16:uniqueId val="{00000002-475A-459A-9E26-54235BA71FB3}"/>
            </c:ext>
          </c:extLst>
        </c:ser>
        <c:ser>
          <c:idx val="2"/>
          <c:order val="2"/>
          <c:tx>
            <c:strRef>
              <c:f>Sheet1!$D$1</c:f>
              <c:strCache>
                <c:ptCount val="1"/>
                <c:pt idx="0">
                  <c:v>Dividends</c:v>
                </c:pt>
              </c:strCache>
            </c:strRef>
          </c:tx>
          <c:spPr>
            <a:solidFill>
              <a:srgbClr val="7F7F7F"/>
            </a:solidFill>
            <a:ln>
              <a:noFill/>
            </a:ln>
            <a:effectLst/>
          </c:spPr>
          <c:invertIfNegative val="0"/>
          <c:dLbls>
            <c:dLbl>
              <c:idx val="5"/>
              <c:tx>
                <c:rich>
                  <a:bodyPr/>
                  <a:lstStyle/>
                  <a:p>
                    <a:r>
                      <a:rPr lang="en-US"/>
                      <a:t>7.4%</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75A-459A-9E26-54235BA71FB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Sheet1!$D$2:$D$10</c:f>
              <c:numCache>
                <c:formatCode>#,##0.0%_);\(#,##0.0%\)</c:formatCode>
                <c:ptCount val="9"/>
                <c:pt idx="0">
                  <c:v>0.05</c:v>
                </c:pt>
                <c:pt idx="1">
                  <c:v>7.4803149606299218E-2</c:v>
                </c:pt>
                <c:pt idx="2">
                  <c:v>5.2999999999999999E-2</c:v>
                </c:pt>
                <c:pt idx="3">
                  <c:v>4.9046321525885561E-2</c:v>
                </c:pt>
                <c:pt idx="4">
                  <c:v>7.6999999999999999E-2</c:v>
                </c:pt>
                <c:pt idx="5">
                  <c:v>7.458344353345675E-2</c:v>
                </c:pt>
                <c:pt idx="6">
                  <c:v>2.6043661432401374E-2</c:v>
                </c:pt>
                <c:pt idx="8">
                  <c:v>5.4217109761492979E-2</c:v>
                </c:pt>
              </c:numCache>
            </c:numRef>
          </c:val>
          <c:extLst>
            <c:ext xmlns:c16="http://schemas.microsoft.com/office/drawing/2014/chart" uri="{C3380CC4-5D6E-409C-BE32-E72D297353CC}">
              <c16:uniqueId val="{00000004-475A-459A-9E26-54235BA71FB3}"/>
            </c:ext>
          </c:extLst>
        </c:ser>
        <c:ser>
          <c:idx val="3"/>
          <c:order val="3"/>
          <c:tx>
            <c:strRef>
              <c:f>Sheet1!$E$1</c:f>
              <c:strCache>
                <c:ptCount val="1"/>
                <c:pt idx="0">
                  <c:v>Share Repurchases</c:v>
                </c:pt>
              </c:strCache>
            </c:strRef>
          </c:tx>
          <c:spPr>
            <a:solidFill>
              <a:srgbClr val="BFBFBF"/>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475A-459A-9E26-54235BA71FB3}"/>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2016</c:v>
                </c:pt>
                <c:pt idx="1">
                  <c:v>2017</c:v>
                </c:pt>
                <c:pt idx="2">
                  <c:v>2018</c:v>
                </c:pt>
                <c:pt idx="3">
                  <c:v>2019</c:v>
                </c:pt>
                <c:pt idx="4">
                  <c:v>2020</c:v>
                </c:pt>
                <c:pt idx="5">
                  <c:v>2021</c:v>
                </c:pt>
                <c:pt idx="6">
                  <c:v>2022</c:v>
                </c:pt>
                <c:pt idx="8">
                  <c:v>2016 - 2022</c:v>
                </c:pt>
              </c:strCache>
            </c:strRef>
          </c:cat>
          <c:val>
            <c:numRef>
              <c:f>Sheet1!$E$2:$E$10</c:f>
              <c:numCache>
                <c:formatCode>#,##0.0%_);\(#,##0.0%\)</c:formatCode>
                <c:ptCount val="9"/>
                <c:pt idx="0">
                  <c:v>0.24352331606217617</c:v>
                </c:pt>
                <c:pt idx="1">
                  <c:v>0.36699999999999999</c:v>
                </c:pt>
                <c:pt idx="2">
                  <c:v>0.6171428571428571</c:v>
                </c:pt>
                <c:pt idx="3">
                  <c:v>0</c:v>
                </c:pt>
                <c:pt idx="4">
                  <c:v>0.49344978165938863</c:v>
                </c:pt>
                <c:pt idx="5">
                  <c:v>0.51705897910605658</c:v>
                </c:pt>
                <c:pt idx="6">
                  <c:v>0.86997319034852538</c:v>
                </c:pt>
                <c:pt idx="8">
                  <c:v>0.46888951453967737</c:v>
                </c:pt>
              </c:numCache>
            </c:numRef>
          </c:val>
          <c:extLst>
            <c:ext xmlns:c16="http://schemas.microsoft.com/office/drawing/2014/chart" uri="{C3380CC4-5D6E-409C-BE32-E72D297353CC}">
              <c16:uniqueId val="{00000006-475A-459A-9E26-54235BA71FB3}"/>
            </c:ext>
          </c:extLst>
        </c:ser>
        <c:dLbls>
          <c:showLegendKey val="0"/>
          <c:showVal val="0"/>
          <c:showCatName val="0"/>
          <c:showSerName val="0"/>
          <c:showPercent val="0"/>
          <c:showBubbleSize val="0"/>
        </c:dLbls>
        <c:gapWidth val="75"/>
        <c:overlap val="100"/>
        <c:axId val="1315734800"/>
        <c:axId val="1315734384"/>
      </c:barChart>
      <c:catAx>
        <c:axId val="131573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5734384"/>
        <c:crosses val="autoZero"/>
        <c:auto val="1"/>
        <c:lblAlgn val="ctr"/>
        <c:lblOffset val="100"/>
        <c:noMultiLvlLbl val="0"/>
      </c:catAx>
      <c:valAx>
        <c:axId val="1315734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15734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1147ADEA-8D0C-4241-B750-3D068BCEC047}" type="datetimeFigureOut">
              <a:rPr lang="en-US" smtClean="0"/>
              <a:t>9/21/2022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2C016BA0-3420-4D41-AD9A-BE91738ACEBA}" type="slidenum">
              <a:rPr lang="en-US" smtClean="0"/>
              <a:t>‹#›</a:t>
            </a:fld>
            <a:endParaRPr lang="en-US" dirty="0"/>
          </a:p>
        </p:txBody>
      </p:sp>
    </p:spTree>
    <p:extLst>
      <p:ext uri="{BB962C8B-B14F-4D97-AF65-F5344CB8AC3E}">
        <p14:creationId xmlns:p14="http://schemas.microsoft.com/office/powerpoint/2010/main" val="2386088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a:t>
            </a:fld>
            <a:endParaRPr lang="en-US" dirty="0"/>
          </a:p>
        </p:txBody>
      </p:sp>
    </p:spTree>
    <p:extLst>
      <p:ext uri="{BB962C8B-B14F-4D97-AF65-F5344CB8AC3E}">
        <p14:creationId xmlns:p14="http://schemas.microsoft.com/office/powerpoint/2010/main" val="408685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515A1BE6-1077-4BDC-999B-FB175A896879}" type="slidenum">
              <a:rPr lang="en-US" smtClean="0">
                <a:solidFill>
                  <a:prstClr val="black"/>
                </a:solidFill>
              </a:rPr>
              <a:pPr/>
              <a:t>11</a:t>
            </a:fld>
            <a:endParaRPr lang="en-US" dirty="0">
              <a:solidFill>
                <a:prstClr val="black"/>
              </a:solidFill>
            </a:endParaRPr>
          </a:p>
        </p:txBody>
      </p:sp>
      <p:sp>
        <p:nvSpPr>
          <p:cNvPr id="3" name="Notes Placeholder 2"/>
          <p:cNvSpPr>
            <a:spLocks noGrp="1"/>
          </p:cNvSpPr>
          <p:nvPr>
            <p:ph type="body" idx="1"/>
          </p:nvPr>
        </p:nvSpPr>
        <p:spPr>
          <a:xfrm>
            <a:off x="672123" y="4332460"/>
            <a:ext cx="5374056" cy="3543657"/>
          </a:xfrm>
          <a:prstGeom prst="rect">
            <a:avLst/>
          </a:prstGeom>
        </p:spPr>
        <p:txBody>
          <a:bodyPr lIns="84957" tIns="42479" rIns="84957" bIns="42479"/>
          <a:lstStyle/>
          <a:p>
            <a:endParaRPr lang="en-US" dirty="0"/>
          </a:p>
        </p:txBody>
      </p:sp>
    </p:spTree>
    <p:extLst>
      <p:ext uri="{BB962C8B-B14F-4D97-AF65-F5344CB8AC3E}">
        <p14:creationId xmlns:p14="http://schemas.microsoft.com/office/powerpoint/2010/main" val="275583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18</a:t>
            </a:fld>
            <a:endParaRPr lang="en-US" dirty="0"/>
          </a:p>
        </p:txBody>
      </p:sp>
    </p:spTree>
    <p:extLst>
      <p:ext uri="{BB962C8B-B14F-4D97-AF65-F5344CB8AC3E}">
        <p14:creationId xmlns:p14="http://schemas.microsoft.com/office/powerpoint/2010/main" val="1908472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19</a:t>
            </a:fld>
            <a:endParaRPr lang="en-US" dirty="0"/>
          </a:p>
        </p:txBody>
      </p:sp>
    </p:spTree>
    <p:extLst>
      <p:ext uri="{BB962C8B-B14F-4D97-AF65-F5344CB8AC3E}">
        <p14:creationId xmlns:p14="http://schemas.microsoft.com/office/powerpoint/2010/main" val="3255276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2</a:t>
            </a:fld>
            <a:endParaRPr lang="en-US" dirty="0"/>
          </a:p>
        </p:txBody>
      </p:sp>
    </p:spTree>
    <p:extLst>
      <p:ext uri="{BB962C8B-B14F-4D97-AF65-F5344CB8AC3E}">
        <p14:creationId xmlns:p14="http://schemas.microsoft.com/office/powerpoint/2010/main" val="701335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3</a:t>
            </a:fld>
            <a:endParaRPr lang="en-US" dirty="0"/>
          </a:p>
        </p:txBody>
      </p:sp>
    </p:spTree>
    <p:extLst>
      <p:ext uri="{BB962C8B-B14F-4D97-AF65-F5344CB8AC3E}">
        <p14:creationId xmlns:p14="http://schemas.microsoft.com/office/powerpoint/2010/main" val="503944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4</a:t>
            </a:fld>
            <a:endParaRPr lang="en-US" dirty="0"/>
          </a:p>
        </p:txBody>
      </p:sp>
    </p:spTree>
    <p:extLst>
      <p:ext uri="{BB962C8B-B14F-4D97-AF65-F5344CB8AC3E}">
        <p14:creationId xmlns:p14="http://schemas.microsoft.com/office/powerpoint/2010/main" val="631947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5</a:t>
            </a:fld>
            <a:endParaRPr lang="en-US" dirty="0"/>
          </a:p>
        </p:txBody>
      </p:sp>
    </p:spTree>
    <p:extLst>
      <p:ext uri="{BB962C8B-B14F-4D97-AF65-F5344CB8AC3E}">
        <p14:creationId xmlns:p14="http://schemas.microsoft.com/office/powerpoint/2010/main" val="1805683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7</a:t>
            </a:fld>
            <a:endParaRPr lang="en-US" dirty="0"/>
          </a:p>
        </p:txBody>
      </p:sp>
    </p:spTree>
    <p:extLst>
      <p:ext uri="{BB962C8B-B14F-4D97-AF65-F5344CB8AC3E}">
        <p14:creationId xmlns:p14="http://schemas.microsoft.com/office/powerpoint/2010/main" val="93134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8</a:t>
            </a:fld>
            <a:endParaRPr lang="en-US" dirty="0"/>
          </a:p>
        </p:txBody>
      </p:sp>
    </p:spTree>
    <p:extLst>
      <p:ext uri="{BB962C8B-B14F-4D97-AF65-F5344CB8AC3E}">
        <p14:creationId xmlns:p14="http://schemas.microsoft.com/office/powerpoint/2010/main" val="824522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9</a:t>
            </a:fld>
            <a:endParaRPr lang="en-US" dirty="0"/>
          </a:p>
        </p:txBody>
      </p:sp>
    </p:spTree>
    <p:extLst>
      <p:ext uri="{BB962C8B-B14F-4D97-AF65-F5344CB8AC3E}">
        <p14:creationId xmlns:p14="http://schemas.microsoft.com/office/powerpoint/2010/main" val="3945551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016BA0-3420-4D41-AD9A-BE91738ACEBA}" type="slidenum">
              <a:rPr lang="en-US" smtClean="0"/>
              <a:t>10</a:t>
            </a:fld>
            <a:endParaRPr lang="en-US" dirty="0"/>
          </a:p>
        </p:txBody>
      </p:sp>
    </p:spTree>
    <p:extLst>
      <p:ext uri="{BB962C8B-B14F-4D97-AF65-F5344CB8AC3E}">
        <p14:creationId xmlns:p14="http://schemas.microsoft.com/office/powerpoint/2010/main" val="2603335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a:extLst>
              <a:ext uri="{FF2B5EF4-FFF2-40B4-BE49-F238E27FC236}">
                <a16:creationId xmlns:a16="http://schemas.microsoft.com/office/drawing/2014/main" id="{93A40E3C-358E-466A-BD14-DE40CE12E2AB}"/>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2606096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4F93872B-7420-4CDD-BDA9-A0C9D6E913AC}"/>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521142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B3643D0-1DFF-42A8-BDAD-64D5407ACF46}"/>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Tree>
    <p:extLst>
      <p:ext uri="{BB962C8B-B14F-4D97-AF65-F5344CB8AC3E}">
        <p14:creationId xmlns:p14="http://schemas.microsoft.com/office/powerpoint/2010/main" val="3419890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9" name="Picture 8" descr="A picture containing sky, outdoor, dock&#10;&#10;Description automatically generated">
            <a:extLst>
              <a:ext uri="{FF2B5EF4-FFF2-40B4-BE49-F238E27FC236}">
                <a16:creationId xmlns:a16="http://schemas.microsoft.com/office/drawing/2014/main" id="{239757FE-3D87-4A38-9515-75F189188C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532" t="35076" b="9458"/>
          <a:stretch/>
        </p:blipFill>
        <p:spPr>
          <a:xfrm>
            <a:off x="0" y="1613181"/>
            <a:ext cx="9144000" cy="5244814"/>
          </a:xfrm>
          <a:prstGeom prst="rect">
            <a:avLst/>
          </a:prstGeom>
        </p:spPr>
      </p:pic>
      <p:sp>
        <p:nvSpPr>
          <p:cNvPr id="10" name="Rectangle 9">
            <a:extLst>
              <a:ext uri="{FF2B5EF4-FFF2-40B4-BE49-F238E27FC236}">
                <a16:creationId xmlns:a16="http://schemas.microsoft.com/office/drawing/2014/main" id="{CE05129A-7928-4B44-BF2B-F7F17E33D9DA}"/>
              </a:ext>
            </a:extLst>
          </p:cNvPr>
          <p:cNvSpPr/>
          <p:nvPr userDrawn="1"/>
        </p:nvSpPr>
        <p:spPr>
          <a:xfrm>
            <a:off x="4572000" y="5"/>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2" name="Picture 11" descr="Logo&#10;&#10;Description automatically generated">
            <a:extLst>
              <a:ext uri="{FF2B5EF4-FFF2-40B4-BE49-F238E27FC236}">
                <a16:creationId xmlns:a16="http://schemas.microsoft.com/office/drawing/2014/main" id="{BED9863A-4563-4E62-8229-116F48E439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55982" y="4992148"/>
            <a:ext cx="2645182" cy="1083116"/>
          </a:xfrm>
          <a:prstGeom prst="rect">
            <a:avLst/>
          </a:prstGeom>
        </p:spPr>
      </p:pic>
    </p:spTree>
    <p:extLst>
      <p:ext uri="{BB962C8B-B14F-4D97-AF65-F5344CB8AC3E}">
        <p14:creationId xmlns:p14="http://schemas.microsoft.com/office/powerpoint/2010/main" val="3602135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733426-C92B-4861-9551-AFF6976188F6}"/>
              </a:ext>
            </a:extLst>
          </p:cNvPr>
          <p:cNvSpPr>
            <a:spLocks noGrp="1"/>
          </p:cNvSpPr>
          <p:nvPr>
            <p:ph type="body" sz="quarter" idx="11"/>
          </p:nvPr>
        </p:nvSpPr>
        <p:spPr>
          <a:xfrm>
            <a:off x="610337" y="1835429"/>
            <a:ext cx="4122174" cy="46399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A52B5ED6-C650-4531-9FDA-3A561EF709EA}"/>
              </a:ext>
            </a:extLst>
          </p:cNvPr>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50909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8D5E87-F181-4693-8CB3-992FA82E137E}"/>
              </a:ext>
            </a:extLst>
          </p:cNvPr>
          <p:cNvGrpSpPr/>
          <p:nvPr userDrawn="1"/>
        </p:nvGrpSpPr>
        <p:grpSpPr>
          <a:xfrm>
            <a:off x="1" y="1"/>
            <a:ext cx="9212093" cy="6955276"/>
            <a:chOff x="1" y="1"/>
            <a:chExt cx="9135767" cy="6857998"/>
          </a:xfrm>
        </p:grpSpPr>
        <p:pic>
          <p:nvPicPr>
            <p:cNvPr id="8" name="Picture 7">
              <a:extLst>
                <a:ext uri="{FF2B5EF4-FFF2-40B4-BE49-F238E27FC236}">
                  <a16:creationId xmlns:a16="http://schemas.microsoft.com/office/drawing/2014/main" id="{360F0523-71EA-4AC0-A588-77FD59EA37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9135766" cy="5116944"/>
            </a:xfrm>
            <a:prstGeom prst="rect">
              <a:avLst/>
            </a:prstGeom>
          </p:spPr>
        </p:pic>
        <p:pic>
          <p:nvPicPr>
            <p:cNvPr id="3" name="Picture 2">
              <a:extLst>
                <a:ext uri="{FF2B5EF4-FFF2-40B4-BE49-F238E27FC236}">
                  <a16:creationId xmlns:a16="http://schemas.microsoft.com/office/drawing/2014/main" id="{12733545-4F40-4ECF-B8BC-5E0659555B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293" r="31285"/>
            <a:stretch/>
          </p:blipFill>
          <p:spPr>
            <a:xfrm>
              <a:off x="1" y="1071418"/>
              <a:ext cx="9135766" cy="5786581"/>
            </a:xfrm>
            <a:prstGeom prst="rect">
              <a:avLst/>
            </a:prstGeom>
          </p:spPr>
        </p:pic>
      </p:grpSp>
    </p:spTree>
    <p:extLst>
      <p:ext uri="{BB962C8B-B14F-4D97-AF65-F5344CB8AC3E}">
        <p14:creationId xmlns:p14="http://schemas.microsoft.com/office/powerpoint/2010/main" val="2913467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7798" y="727195"/>
            <a:ext cx="8065526" cy="36512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a:ln>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Rectangle 6">
            <a:extLst>
              <a:ext uri="{FF2B5EF4-FFF2-40B4-BE49-F238E27FC236}">
                <a16:creationId xmlns:a16="http://schemas.microsoft.com/office/drawing/2014/main" id="{4E979CDA-921C-43F7-A5AE-7EBD87A871DB}"/>
              </a:ext>
            </a:extLst>
          </p:cNvPr>
          <p:cNvSpPr/>
          <p:nvPr userDrawn="1"/>
        </p:nvSpPr>
        <p:spPr>
          <a:xfrm>
            <a:off x="4572000" y="-8087"/>
            <a:ext cx="4125000" cy="136525"/>
          </a:xfrm>
          <a:prstGeom prst="rect">
            <a:avLst/>
          </a:prstGeom>
          <a:solidFill>
            <a:srgbClr val="007C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71AB2A96-BD35-458A-BC98-5E83EFF06B36}"/>
              </a:ext>
            </a:extLst>
          </p:cNvPr>
          <p:cNvSpPr txBox="1"/>
          <p:nvPr userDrawn="1"/>
        </p:nvSpPr>
        <p:spPr>
          <a:xfrm>
            <a:off x="4474896" y="104157"/>
            <a:ext cx="4329831" cy="230832"/>
          </a:xfrm>
          <a:prstGeom prst="rect">
            <a:avLst/>
          </a:prstGeom>
          <a:noFill/>
        </p:spPr>
        <p:txBody>
          <a:bodyPr wrap="square" rtlCol="0">
            <a:spAutoFit/>
          </a:bodyPr>
          <a:lstStyle/>
          <a:p>
            <a:r>
              <a:rPr lang="en-US" sz="900" b="1" dirty="0">
                <a:latin typeface="Verdana" panose="020B0604030504040204" pitchFamily="34" charset="0"/>
                <a:ea typeface="Verdana" panose="020B0604030504040204" pitchFamily="34" charset="0"/>
              </a:rPr>
              <a:t>D.A. DAVIDSON CONFERENCE                             </a:t>
            </a:r>
            <a:r>
              <a:rPr lang="en-US" sz="750" b="0" dirty="0">
                <a:latin typeface="Verdana" panose="020B0604030504040204" pitchFamily="34" charset="0"/>
                <a:ea typeface="Verdana" panose="020B0604030504040204" pitchFamily="34" charset="0"/>
              </a:rPr>
              <a:t>SEPTEMBER 22, 2022</a:t>
            </a:r>
            <a:endParaRPr lang="en-US" sz="750" dirty="0">
              <a:latin typeface="Verdana" panose="020B0604030504040204" pitchFamily="34" charset="0"/>
              <a:ea typeface="Verdana" panose="020B0604030504040204" pitchFamily="34" charset="0"/>
            </a:endParaRPr>
          </a:p>
        </p:txBody>
      </p:sp>
      <p:pic>
        <p:nvPicPr>
          <p:cNvPr id="11" name="Picture 10" descr="Logo&#10;&#10;Description automatically generated">
            <a:extLst>
              <a:ext uri="{FF2B5EF4-FFF2-40B4-BE49-F238E27FC236}">
                <a16:creationId xmlns:a16="http://schemas.microsoft.com/office/drawing/2014/main" id="{A1BDDD50-F173-475A-AC85-28096D13E1B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412304" y="6175889"/>
            <a:ext cx="1731696" cy="709073"/>
          </a:xfrm>
          <a:prstGeom prst="rect">
            <a:avLst/>
          </a:prstGeom>
        </p:spPr>
      </p:pic>
      <p:sp>
        <p:nvSpPr>
          <p:cNvPr id="12" name="TextBox 11">
            <a:extLst>
              <a:ext uri="{FF2B5EF4-FFF2-40B4-BE49-F238E27FC236}">
                <a16:creationId xmlns:a16="http://schemas.microsoft.com/office/drawing/2014/main" id="{0314D7B1-3AD5-46ED-87DC-50FB8B5C10CC}"/>
              </a:ext>
            </a:extLst>
          </p:cNvPr>
          <p:cNvSpPr txBox="1">
            <a:spLocks noChangeArrowheads="1"/>
          </p:cNvSpPr>
          <p:nvPr userDrawn="1"/>
        </p:nvSpPr>
        <p:spPr bwMode="auto">
          <a:xfrm>
            <a:off x="-152400" y="6515100"/>
            <a:ext cx="762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05" charset="0"/>
                <a:ea typeface="ヒラギノ角ゴ Pro W3" pitchFamily="-105" charset="-128"/>
              </a:defRPr>
            </a:lvl1pPr>
            <a:lvl2pPr marL="742950" indent="-285750">
              <a:defRPr sz="2400">
                <a:solidFill>
                  <a:schemeClr val="tx1"/>
                </a:solidFill>
                <a:latin typeface="Times" pitchFamily="-105" charset="0"/>
                <a:ea typeface="ヒラギノ角ゴ Pro W3" pitchFamily="-105" charset="-128"/>
              </a:defRPr>
            </a:lvl2pPr>
            <a:lvl3pPr marL="1143000" indent="-228600">
              <a:defRPr sz="2400">
                <a:solidFill>
                  <a:schemeClr val="tx1"/>
                </a:solidFill>
                <a:latin typeface="Times" pitchFamily="-105" charset="0"/>
                <a:ea typeface="ヒラギノ角ゴ Pro W3" pitchFamily="-105" charset="-128"/>
              </a:defRPr>
            </a:lvl3pPr>
            <a:lvl4pPr marL="1600200" indent="-228600">
              <a:defRPr sz="2400">
                <a:solidFill>
                  <a:schemeClr val="tx1"/>
                </a:solidFill>
                <a:latin typeface="Times" pitchFamily="-105" charset="0"/>
                <a:ea typeface="ヒラギノ角ゴ Pro W3" pitchFamily="-105" charset="-128"/>
              </a:defRPr>
            </a:lvl4pPr>
            <a:lvl5pPr marL="2057400" indent="-228600">
              <a:defRPr sz="2400">
                <a:solidFill>
                  <a:schemeClr val="tx1"/>
                </a:solidFill>
                <a:latin typeface="Times" pitchFamily="-105" charset="0"/>
                <a:ea typeface="ヒラギノ角ゴ Pro W3" pitchFamily="-105" charset="-128"/>
              </a:defRPr>
            </a:lvl5pPr>
            <a:lvl6pPr marL="25146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6pPr>
            <a:lvl7pPr marL="29718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7pPr>
            <a:lvl8pPr marL="34290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8pPr>
            <a:lvl9pPr marL="3886200" indent="-228600" eaLnBrk="0" fontAlgn="base" hangingPunct="0">
              <a:spcBef>
                <a:spcPct val="0"/>
              </a:spcBef>
              <a:spcAft>
                <a:spcPct val="0"/>
              </a:spcAft>
              <a:defRPr sz="2400">
                <a:solidFill>
                  <a:schemeClr val="tx1"/>
                </a:solidFill>
                <a:latin typeface="Times" pitchFamily="-105" charset="0"/>
                <a:ea typeface="ヒラギノ角ゴ Pro W3" pitchFamily="-105" charset="-128"/>
              </a:defRPr>
            </a:lvl9pPr>
          </a:lstStyle>
          <a:p>
            <a:pPr algn="ctr">
              <a:defRPr/>
            </a:pPr>
            <a:fld id="{A3A1A0BF-C94A-4F91-A8EA-F3F266416A22}" type="slidenum">
              <a:rPr lang="en-US" sz="1200" smtClean="0">
                <a:latin typeface="Arial Narrow" pitchFamily="34" charset="0"/>
              </a:rPr>
              <a:pPr algn="ctr">
                <a:defRPr/>
              </a:pPr>
              <a:t>‹#›</a:t>
            </a:fld>
            <a:endParaRPr lang="en-US" sz="1200" dirty="0">
              <a:latin typeface="Arial Narrow" pitchFamily="34" charset="0"/>
            </a:endParaRPr>
          </a:p>
        </p:txBody>
      </p:sp>
      <p:sp>
        <p:nvSpPr>
          <p:cNvPr id="14" name="Rectangle 13">
            <a:extLst>
              <a:ext uri="{FF2B5EF4-FFF2-40B4-BE49-F238E27FC236}">
                <a16:creationId xmlns:a16="http://schemas.microsoft.com/office/drawing/2014/main" id="{74043DDB-761E-4FB8-9C3F-4ED66F44FD5E}"/>
              </a:ext>
            </a:extLst>
          </p:cNvPr>
          <p:cNvSpPr/>
          <p:nvPr userDrawn="1"/>
        </p:nvSpPr>
        <p:spPr bwMode="auto">
          <a:xfrm rot="10800000">
            <a:off x="463942" y="1034910"/>
            <a:ext cx="8229600" cy="82296"/>
          </a:xfrm>
          <a:prstGeom prst="rect">
            <a:avLst/>
          </a:prstGeom>
          <a:gradFill flip="none" rotWithShape="1">
            <a:gsLst>
              <a:gs pos="10000">
                <a:srgbClr val="00616E"/>
              </a:gs>
              <a:gs pos="93000">
                <a:srgbClr val="FFCC00"/>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05" charset="0"/>
            </a:endParaRPr>
          </a:p>
        </p:txBody>
      </p:sp>
    </p:spTree>
    <p:extLst>
      <p:ext uri="{BB962C8B-B14F-4D97-AF65-F5344CB8AC3E}">
        <p14:creationId xmlns:p14="http://schemas.microsoft.com/office/powerpoint/2010/main" val="3066713370"/>
      </p:ext>
    </p:extLst>
  </p:cSld>
  <p:clrMap bg1="lt1" tx1="dk1" bg2="lt2" tx2="dk2" accent1="accent1" accent2="accent2" accent3="accent3" accent4="accent4" accent5="accent5" accent6="accent6" hlink="hlink" folHlink="folHlink"/>
  <p:sldLayoutIdLst>
    <p:sldLayoutId id="2147483655" r:id="rId1"/>
    <p:sldLayoutId id="2147483659" r:id="rId2"/>
    <p:sldLayoutId id="2147483660" r:id="rId3"/>
    <p:sldLayoutId id="2147483665" r:id="rId4"/>
    <p:sldLayoutId id="2147483666" r:id="rId5"/>
    <p:sldLayoutId id="2147483667" r:id="rId6"/>
  </p:sldLayoutIdLst>
  <p:txStyles>
    <p:titleStyle>
      <a:lvl1pPr algn="l" defTabSz="914400" rtl="0" eaLnBrk="1" latinLnBrk="0" hangingPunct="1">
        <a:lnSpc>
          <a:spcPct val="90000"/>
        </a:lnSpc>
        <a:spcBef>
          <a:spcPct val="0"/>
        </a:spcBef>
        <a:buNone/>
        <a:defRPr sz="2000" b="1" kern="1200" cap="small" baseline="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Clr>
          <a:srgbClr val="007C85"/>
        </a:buClr>
        <a:buFont typeface="Verdana" panose="020B060403050404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Clr>
          <a:srgbClr val="007C85"/>
        </a:buClr>
        <a:buFont typeface="Wingdings" panose="05000000000000000000" pitchFamily="2" charset="2"/>
        <a:buChar char="§"/>
        <a:defRPr sz="18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Clr>
          <a:srgbClr val="007C85"/>
        </a:buClr>
        <a:buFont typeface="Verdana" panose="020B0604030504040204" pitchFamily="34" charset="0"/>
        <a:buChar char="–"/>
        <a:defRPr sz="16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Clr>
          <a:srgbClr val="007C85"/>
        </a:buClr>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file:///\\zeus\Data_Marketing2\Confcalls\2022\2nd%20Qtr\RPOs%20by%20Market%20Sector%20Pie%20Chart.xlsx!finqtr1!R28C4:R36C5" TargetMode="External"/><Relationship Id="rId5" Type="http://schemas.openxmlformats.org/officeDocument/2006/relationships/image" Target="../media/image12.emf"/><Relationship Id="rId4" Type="http://schemas.openxmlformats.org/officeDocument/2006/relationships/oleObject" Target="file:///\\zeus\Data_Marketing2\Confcalls\2022\1st%20Qtr\RPOs%20by%20Market%20Sector%20Pie%20Chart.xlsx!finqtr1!%5bRPOs%20by%20Market%20Sector%20Pie%20Chart.xlsx%5dfinqtr1%20Chart%2022-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file:///\\zeus\Data_Marketing2\Confcalls\2022\2nd%20Qtr\income%20statement%206%20months.xlsx!Three%20Month!R1C1:R18C10"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oleObject" Target="file:///\\zeus\Data_Marketing2\Confcalls\2022\4th%20Qtr\balance%20sheet.xlsx!BalanceSheet!R1C1:R21C5"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urldefense.proofpoint.com/v2/url?u=http-3A__www.sec.gov&amp;d=DwMGaQ&amp;c=GKdB6-XpYq_0W-WluyVHtw&amp;r=KzXk1V-WaNirOuehHJEb1lgdQEdjy6yTeCbbFmrxJj0&amp;m=J2V3i5xedGpYErT98-jaEE84ZVgZ0iXqXb9CYSi2HBg&amp;s=rM-el8JHoO42NSoxDxfhGnZ8_xckOuMZrbMFJ5aK_0Y&amp;e="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www.emcorgroup.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B107DD-C646-4546-94BB-0E6CF52AFE86}"/>
              </a:ext>
            </a:extLst>
          </p:cNvPr>
          <p:cNvSpPr txBox="1"/>
          <p:nvPr/>
        </p:nvSpPr>
        <p:spPr>
          <a:xfrm>
            <a:off x="4548937" y="147731"/>
            <a:ext cx="4741714" cy="1210588"/>
          </a:xfrm>
          <a:prstGeom prst="rect">
            <a:avLst/>
          </a:prstGeom>
          <a:noFill/>
        </p:spPr>
        <p:txBody>
          <a:bodyPr wrap="square" rtlCol="0">
            <a:spAutoFit/>
          </a:bodyPr>
          <a:lstStyle/>
          <a:p>
            <a:r>
              <a:rPr lang="en-US" sz="1900" b="1" dirty="0">
                <a:solidFill>
                  <a:srgbClr val="007C85"/>
                </a:solidFill>
                <a:latin typeface="Verdana" panose="020B0604030504040204" pitchFamily="34" charset="0"/>
                <a:ea typeface="Verdana" panose="020B0604030504040204" pitchFamily="34" charset="0"/>
              </a:rPr>
              <a:t>D.A. DAVIDSON 21</a:t>
            </a:r>
            <a:r>
              <a:rPr lang="en-US" sz="1900" b="1" baseline="30000" dirty="0">
                <a:solidFill>
                  <a:srgbClr val="007C85"/>
                </a:solidFill>
                <a:latin typeface="Verdana" panose="020B0604030504040204" pitchFamily="34" charset="0"/>
                <a:ea typeface="Verdana" panose="020B0604030504040204" pitchFamily="34" charset="0"/>
              </a:rPr>
              <a:t>st</a:t>
            </a:r>
            <a:r>
              <a:rPr lang="en-US" sz="1900" b="1" dirty="0">
                <a:solidFill>
                  <a:srgbClr val="007C85"/>
                </a:solidFill>
                <a:latin typeface="Verdana" panose="020B0604030504040204" pitchFamily="34" charset="0"/>
                <a:ea typeface="Verdana" panose="020B0604030504040204" pitchFamily="34" charset="0"/>
              </a:rPr>
              <a:t> ANNUAL DIVERSIFIED INDUSTRIALS &amp; SERVICES CONFERENCE</a:t>
            </a:r>
          </a:p>
          <a:p>
            <a:pPr>
              <a:spcBef>
                <a:spcPts val="200"/>
              </a:spcBef>
            </a:pPr>
            <a:r>
              <a:rPr lang="en-US" sz="1400" dirty="0">
                <a:latin typeface="Verdana" panose="020B0604030504040204" pitchFamily="34" charset="0"/>
                <a:ea typeface="Verdana" panose="020B0604030504040204" pitchFamily="34" charset="0"/>
              </a:rPr>
              <a:t>SEPTEMBER 22, 2022</a:t>
            </a:r>
          </a:p>
        </p:txBody>
      </p:sp>
    </p:spTree>
    <p:extLst>
      <p:ext uri="{BB962C8B-B14F-4D97-AF65-F5344CB8AC3E}">
        <p14:creationId xmlns:p14="http://schemas.microsoft.com/office/powerpoint/2010/main" val="41953854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82D1452-D81B-44B0-A8C2-E58DE4C70267}"/>
              </a:ext>
            </a:extLst>
          </p:cNvPr>
          <p:cNvSpPr>
            <a:spLocks noGrp="1"/>
          </p:cNvSpPr>
          <p:nvPr>
            <p:ph type="title"/>
          </p:nvPr>
        </p:nvSpPr>
        <p:spPr>
          <a:xfrm>
            <a:off x="362968" y="664242"/>
            <a:ext cx="8259602" cy="428759"/>
          </a:xfrm>
        </p:spPr>
        <p:txBody>
          <a:bodyPr/>
          <a:lstStyle/>
          <a:p>
            <a:r>
              <a:rPr lang="en-US"/>
              <a:t>MARKET OUTLOOK – MECHANICAL SERVICES</a:t>
            </a:r>
            <a:endParaRPr lang="en-US" dirty="0"/>
          </a:p>
        </p:txBody>
      </p:sp>
      <p:sp>
        <p:nvSpPr>
          <p:cNvPr id="7" name="Text Placeholder 1">
            <a:extLst>
              <a:ext uri="{FF2B5EF4-FFF2-40B4-BE49-F238E27FC236}">
                <a16:creationId xmlns:a16="http://schemas.microsoft.com/office/drawing/2014/main" id="{BEE12506-C203-4387-97C7-D718F20C0EC3}"/>
              </a:ext>
            </a:extLst>
          </p:cNvPr>
          <p:cNvSpPr>
            <a:spLocks noGrp="1"/>
          </p:cNvSpPr>
          <p:nvPr>
            <p:ph type="body" sz="quarter" idx="11"/>
          </p:nvPr>
        </p:nvSpPr>
        <p:spPr>
          <a:xfrm>
            <a:off x="429189" y="1378235"/>
            <a:ext cx="4461990" cy="4639959"/>
          </a:xfrm>
        </p:spPr>
        <p:txBody>
          <a:bodyPr>
            <a:noAutofit/>
          </a:bodyPr>
          <a:lstStyle/>
          <a:p>
            <a:pPr marL="0" indent="0">
              <a:buNone/>
            </a:pPr>
            <a:r>
              <a:rPr lang="en-US" sz="1600" b="1" i="1" dirty="0"/>
              <a:t>Growing demand stemming from maintenance deferrals, retrofit opportunities, efficiency upgrades, and IAQ</a:t>
            </a:r>
          </a:p>
          <a:p>
            <a:pPr>
              <a:lnSpc>
                <a:spcPct val="100000"/>
              </a:lnSpc>
              <a:spcBef>
                <a:spcPts val="1200"/>
              </a:spcBef>
            </a:pPr>
            <a:r>
              <a:rPr lang="en-US" sz="1600" dirty="0"/>
              <a:t>Mobile Mechanical Services</a:t>
            </a:r>
          </a:p>
          <a:p>
            <a:pPr>
              <a:lnSpc>
                <a:spcPct val="100000"/>
              </a:lnSpc>
              <a:spcBef>
                <a:spcPts val="800"/>
              </a:spcBef>
            </a:pPr>
            <a:r>
              <a:rPr lang="en-US" sz="1600" dirty="0"/>
              <a:t>Building Automation &amp; Controls</a:t>
            </a:r>
          </a:p>
          <a:p>
            <a:pPr>
              <a:lnSpc>
                <a:spcPct val="100000"/>
              </a:lnSpc>
              <a:spcBef>
                <a:spcPts val="800"/>
              </a:spcBef>
            </a:pPr>
            <a:r>
              <a:rPr lang="en-US" sz="1600" dirty="0"/>
              <a:t>Onsite Facilities Services</a:t>
            </a:r>
          </a:p>
          <a:p>
            <a:pPr>
              <a:lnSpc>
                <a:spcPct val="100000"/>
              </a:lnSpc>
              <a:spcBef>
                <a:spcPts val="800"/>
              </a:spcBef>
            </a:pPr>
            <a:r>
              <a:rPr lang="en-US" sz="1600" dirty="0"/>
              <a:t>Government Services</a:t>
            </a:r>
          </a:p>
          <a:p>
            <a:pPr marL="0" indent="0">
              <a:lnSpc>
                <a:spcPct val="100000"/>
              </a:lnSpc>
              <a:buNone/>
            </a:pPr>
            <a:endParaRPr lang="en-US" sz="800" dirty="0"/>
          </a:p>
          <a:p>
            <a:pPr marL="0" indent="0">
              <a:lnSpc>
                <a:spcPct val="100000"/>
              </a:lnSpc>
              <a:spcBef>
                <a:spcPts val="400"/>
              </a:spcBef>
              <a:buNone/>
            </a:pPr>
            <a:r>
              <a:rPr lang="en-US" sz="1600" b="1" dirty="0"/>
              <a:t>CUSTOMER BASE</a:t>
            </a:r>
          </a:p>
          <a:p>
            <a:r>
              <a:rPr lang="en-US" sz="1600" dirty="0"/>
              <a:t>Commercial Buildings</a:t>
            </a:r>
          </a:p>
          <a:p>
            <a:pPr>
              <a:lnSpc>
                <a:spcPct val="100000"/>
              </a:lnSpc>
              <a:spcBef>
                <a:spcPts val="800"/>
              </a:spcBef>
            </a:pPr>
            <a:r>
              <a:rPr lang="en-US" sz="1600" dirty="0"/>
              <a:t>National Brands and Organizations</a:t>
            </a:r>
          </a:p>
          <a:p>
            <a:pPr>
              <a:lnSpc>
                <a:spcPct val="100000"/>
              </a:lnSpc>
              <a:spcBef>
                <a:spcPts val="800"/>
              </a:spcBef>
            </a:pPr>
            <a:r>
              <a:rPr lang="en-US" sz="1600" dirty="0"/>
              <a:t>Federal, State, and Local Government</a:t>
            </a:r>
          </a:p>
          <a:p>
            <a:pPr>
              <a:lnSpc>
                <a:spcPct val="100000"/>
              </a:lnSpc>
              <a:spcBef>
                <a:spcPts val="800"/>
              </a:spcBef>
            </a:pPr>
            <a:r>
              <a:rPr lang="en-US" sz="1600" dirty="0"/>
              <a:t>Specialized Environments</a:t>
            </a:r>
          </a:p>
          <a:p>
            <a:pPr>
              <a:lnSpc>
                <a:spcPct val="100000"/>
              </a:lnSpc>
              <a:spcBef>
                <a:spcPts val="800"/>
              </a:spcBef>
            </a:pPr>
            <a:r>
              <a:rPr lang="en-US" sz="1600" dirty="0"/>
              <a:t>Other Institutional Facilities</a:t>
            </a:r>
          </a:p>
          <a:p>
            <a:pPr>
              <a:lnSpc>
                <a:spcPct val="100000"/>
              </a:lnSpc>
              <a:spcBef>
                <a:spcPts val="800"/>
              </a:spcBef>
            </a:pPr>
            <a:r>
              <a:rPr lang="en-US" sz="1600" dirty="0"/>
              <a:t>K-12 Schools / Universities</a:t>
            </a:r>
          </a:p>
          <a:p>
            <a:pPr>
              <a:lnSpc>
                <a:spcPct val="100000"/>
              </a:lnSpc>
              <a:spcBef>
                <a:spcPts val="800"/>
              </a:spcBef>
            </a:pPr>
            <a:r>
              <a:rPr lang="en-US" sz="1600" dirty="0"/>
              <a:t>Healthcare Facilities</a:t>
            </a:r>
          </a:p>
        </p:txBody>
      </p:sp>
      <p:pic>
        <p:nvPicPr>
          <p:cNvPr id="8" name="Picture 7" descr="A picture containing text, road, outdoor, building&#10;&#10;Description automatically generated">
            <a:extLst>
              <a:ext uri="{FF2B5EF4-FFF2-40B4-BE49-F238E27FC236}">
                <a16:creationId xmlns:a16="http://schemas.microsoft.com/office/drawing/2014/main" id="{90079864-A0E5-4352-9C72-9DAE45016004}"/>
              </a:ext>
            </a:extLst>
          </p:cNvPr>
          <p:cNvPicPr>
            <a:picLocks noChangeAspect="1"/>
          </p:cNvPicPr>
          <p:nvPr/>
        </p:nvPicPr>
        <p:blipFill rotWithShape="1">
          <a:blip r:embed="rId3">
            <a:extLst>
              <a:ext uri="{28A0092B-C50C-407E-A947-70E740481C1C}">
                <a14:useLocalDpi xmlns:a14="http://schemas.microsoft.com/office/drawing/2010/main" val="0"/>
              </a:ext>
            </a:extLst>
          </a:blip>
          <a:srcRect l="17368" r="15663" b="17150"/>
          <a:stretch/>
        </p:blipFill>
        <p:spPr>
          <a:xfrm>
            <a:off x="4710023" y="1876840"/>
            <a:ext cx="4008658" cy="3304975"/>
          </a:xfrm>
          <a:prstGeom prst="rect">
            <a:avLst/>
          </a:prstGeom>
        </p:spPr>
      </p:pic>
    </p:spTree>
    <p:extLst>
      <p:ext uri="{BB962C8B-B14F-4D97-AF65-F5344CB8AC3E}">
        <p14:creationId xmlns:p14="http://schemas.microsoft.com/office/powerpoint/2010/main" val="83815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1825FD3-C139-4E05-B8E7-0E9C4A345E91}"/>
              </a:ext>
            </a:extLst>
          </p:cNvPr>
          <p:cNvGraphicFramePr>
            <a:graphicFrameLocks noChangeAspect="1"/>
          </p:cNvGraphicFramePr>
          <p:nvPr>
            <p:extLst>
              <p:ext uri="{D42A27DB-BD31-4B8C-83A1-F6EECF244321}">
                <p14:modId xmlns:p14="http://schemas.microsoft.com/office/powerpoint/2010/main" val="998434036"/>
              </p:ext>
            </p:extLst>
          </p:nvPr>
        </p:nvGraphicFramePr>
        <p:xfrm>
          <a:off x="-157163" y="1995488"/>
          <a:ext cx="5800726" cy="4076700"/>
        </p:xfrm>
        <a:graphic>
          <a:graphicData uri="http://schemas.openxmlformats.org/presentationml/2006/ole">
            <mc:AlternateContent xmlns:mc="http://schemas.openxmlformats.org/markup-compatibility/2006">
              <mc:Choice xmlns:v="urn:schemas-microsoft-com:vml" Requires="v">
                <p:oleObj spid="_x0000_s1108" name="Worksheet" r:id="rId4" imgW="5800615" imgH="4076700" progId="Excel.Sheet.12">
                  <p:link updateAutomatic="1"/>
                </p:oleObj>
              </mc:Choice>
              <mc:Fallback>
                <p:oleObj name="Worksheet" r:id="rId4" imgW="5800615" imgH="4076700" progId="Excel.Sheet.12">
                  <p:link updateAutomatic="1"/>
                  <p:pic>
                    <p:nvPicPr>
                      <p:cNvPr id="0" name=""/>
                      <p:cNvPicPr/>
                      <p:nvPr/>
                    </p:nvPicPr>
                    <p:blipFill>
                      <a:blip r:embed="rId5"/>
                      <a:stretch>
                        <a:fillRect/>
                      </a:stretch>
                    </p:blipFill>
                    <p:spPr>
                      <a:xfrm>
                        <a:off x="-157163" y="1995488"/>
                        <a:ext cx="5800726" cy="4076700"/>
                      </a:xfrm>
                      <a:prstGeom prst="rect">
                        <a:avLst/>
                      </a:prstGeom>
                    </p:spPr>
                  </p:pic>
                </p:oleObj>
              </mc:Fallback>
            </mc:AlternateContent>
          </a:graphicData>
        </a:graphic>
      </p:graphicFrame>
      <p:sp>
        <p:nvSpPr>
          <p:cNvPr id="31" name="Text Box 4"/>
          <p:cNvSpPr txBox="1">
            <a:spLocks noChangeArrowheads="1"/>
          </p:cNvSpPr>
          <p:nvPr/>
        </p:nvSpPr>
        <p:spPr bwMode="auto">
          <a:xfrm>
            <a:off x="470972" y="1391308"/>
            <a:ext cx="83661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Times" pitchFamily="18" charset="0"/>
              </a:defRPr>
            </a:lvl1pPr>
            <a:lvl2pPr marL="800100" indent="-342900">
              <a:defRPr sz="2400">
                <a:solidFill>
                  <a:schemeClr val="tx1"/>
                </a:solidFill>
                <a:latin typeface="Times" pitchFamily="18" charset="0"/>
              </a:defRPr>
            </a:lvl2pPr>
            <a:lvl3pPr marL="1257300" indent="-3429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228600" indent="-228600">
              <a:spcBef>
                <a:spcPts val="1200"/>
              </a:spcBef>
              <a:spcAft>
                <a:spcPts val="1200"/>
              </a:spcAft>
              <a:buClr>
                <a:srgbClr val="007C85"/>
              </a:buClr>
              <a:buFont typeface="Wingdings" pitchFamily="2" charset="2"/>
              <a:buChar char="§"/>
              <a:defRPr/>
            </a:pPr>
            <a:r>
              <a:rPr lang="en-US" altLang="en-US" sz="1800" dirty="0">
                <a:latin typeface="Verdana" panose="020B0604030504040204" pitchFamily="34" charset="0"/>
                <a:ea typeface="Verdana" panose="020B0604030504040204" pitchFamily="34" charset="0"/>
              </a:rPr>
              <a:t>Diverse Remaining Performance Obligations (RPOs) of $6.46 billion  </a:t>
            </a:r>
          </a:p>
        </p:txBody>
      </p:sp>
      <p:sp>
        <p:nvSpPr>
          <p:cNvPr id="82" name="Text Box 31"/>
          <p:cNvSpPr txBox="1">
            <a:spLocks noChangeArrowheads="1"/>
          </p:cNvSpPr>
          <p:nvPr/>
        </p:nvSpPr>
        <p:spPr bwMode="auto">
          <a:xfrm>
            <a:off x="2262050" y="5242251"/>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10%</a:t>
            </a:r>
          </a:p>
        </p:txBody>
      </p:sp>
      <p:sp>
        <p:nvSpPr>
          <p:cNvPr id="83" name="Text Box 32"/>
          <p:cNvSpPr txBox="1">
            <a:spLocks noChangeArrowheads="1"/>
          </p:cNvSpPr>
          <p:nvPr/>
        </p:nvSpPr>
        <p:spPr bwMode="auto">
          <a:xfrm>
            <a:off x="1034301" y="3924188"/>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solidFill>
                  <a:schemeClr val="bg1"/>
                </a:solidFill>
                <a:latin typeface="Verdana" panose="020B0604030504040204" pitchFamily="34" charset="0"/>
                <a:ea typeface="Verdana" panose="020B0604030504040204" pitchFamily="34" charset="0"/>
              </a:rPr>
              <a:t>11%</a:t>
            </a:r>
          </a:p>
        </p:txBody>
      </p:sp>
      <p:sp>
        <p:nvSpPr>
          <p:cNvPr id="84" name="Text Box 31"/>
          <p:cNvSpPr txBox="1">
            <a:spLocks noChangeArrowheads="1"/>
          </p:cNvSpPr>
          <p:nvPr/>
        </p:nvSpPr>
        <p:spPr bwMode="auto">
          <a:xfrm>
            <a:off x="3800418" y="3804313"/>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48%</a:t>
            </a:r>
          </a:p>
        </p:txBody>
      </p:sp>
      <p:sp>
        <p:nvSpPr>
          <p:cNvPr id="85" name="Text Box 32"/>
          <p:cNvSpPr txBox="1">
            <a:spLocks noChangeArrowheads="1"/>
          </p:cNvSpPr>
          <p:nvPr/>
        </p:nvSpPr>
        <p:spPr bwMode="auto">
          <a:xfrm>
            <a:off x="2184034" y="2524167"/>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7%</a:t>
            </a:r>
          </a:p>
        </p:txBody>
      </p:sp>
      <p:sp>
        <p:nvSpPr>
          <p:cNvPr id="86" name="Text Box 31"/>
          <p:cNvSpPr txBox="1">
            <a:spLocks noChangeArrowheads="1"/>
          </p:cNvSpPr>
          <p:nvPr/>
        </p:nvSpPr>
        <p:spPr bwMode="auto">
          <a:xfrm>
            <a:off x="1514418" y="2785777"/>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8%</a:t>
            </a:r>
          </a:p>
        </p:txBody>
      </p:sp>
      <p:sp>
        <p:nvSpPr>
          <p:cNvPr id="87" name="Text Box 32"/>
          <p:cNvSpPr txBox="1">
            <a:spLocks noChangeArrowheads="1"/>
          </p:cNvSpPr>
          <p:nvPr/>
        </p:nvSpPr>
        <p:spPr bwMode="auto">
          <a:xfrm>
            <a:off x="1359147" y="4843905"/>
            <a:ext cx="63500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793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11%</a:t>
            </a:r>
          </a:p>
        </p:txBody>
      </p:sp>
      <p:sp>
        <p:nvSpPr>
          <p:cNvPr id="88" name="Text Box 32"/>
          <p:cNvSpPr txBox="1">
            <a:spLocks noChangeArrowheads="1"/>
          </p:cNvSpPr>
          <p:nvPr/>
        </p:nvSpPr>
        <p:spPr bwMode="auto">
          <a:xfrm>
            <a:off x="3048709" y="5827197"/>
            <a:ext cx="462922" cy="261610"/>
          </a:xfrm>
          <a:prstGeom prst="rect">
            <a:avLst/>
          </a:prstGeom>
          <a:noFill/>
          <a:ln>
            <a:noFill/>
          </a:ln>
          <a:effectLst/>
        </p:spPr>
        <p:txBody>
          <a:bodyPr wrap="square">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2%</a:t>
            </a:r>
          </a:p>
        </p:txBody>
      </p:sp>
      <p:sp>
        <p:nvSpPr>
          <p:cNvPr id="51" name="Text Box 24"/>
          <p:cNvSpPr txBox="1">
            <a:spLocks noChangeArrowheads="1"/>
          </p:cNvSpPr>
          <p:nvPr/>
        </p:nvSpPr>
        <p:spPr bwMode="auto">
          <a:xfrm>
            <a:off x="1067863" y="3249664"/>
            <a:ext cx="641350" cy="261610"/>
          </a:xfrm>
          <a:prstGeom prst="rect">
            <a:avLst/>
          </a:prstGeom>
          <a:noFill/>
          <a:ln>
            <a:noFill/>
          </a:ln>
          <a:effectLst/>
          <a:extLst>
            <a:ext uri="{909E8E84-426E-40DD-AFC4-6F175D3DCCD1}">
              <a14:hiddenFill xmlns:a14="http://schemas.microsoft.com/office/drawing/2010/main">
                <a:solidFill>
                  <a:srgbClr val="FF9801"/>
                </a:solidFill>
              </a14:hiddenFill>
            </a:ext>
            <a:ext uri="{91240B29-F687-4F45-9708-019B960494DF}">
              <a14:hiddenLine xmlns:a14="http://schemas.microsoft.com/office/drawing/2010/main" w="8001">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spcBef>
                <a:spcPct val="50000"/>
              </a:spcBef>
            </a:pPr>
            <a:r>
              <a:rPr lang="en-US" altLang="en-US" sz="1100" b="1" dirty="0">
                <a:latin typeface="Verdana" panose="020B0604030504040204" pitchFamily="34" charset="0"/>
                <a:ea typeface="Verdana" panose="020B0604030504040204" pitchFamily="34" charset="0"/>
              </a:rPr>
              <a:t>3%</a:t>
            </a:r>
          </a:p>
        </p:txBody>
      </p:sp>
      <p:sp>
        <p:nvSpPr>
          <p:cNvPr id="40" name="Line 7"/>
          <p:cNvSpPr>
            <a:spLocks noChangeShapeType="1"/>
          </p:cNvSpPr>
          <p:nvPr/>
        </p:nvSpPr>
        <p:spPr bwMode="auto">
          <a:xfrm>
            <a:off x="8092180" y="5356999"/>
            <a:ext cx="640080" cy="0"/>
          </a:xfrm>
          <a:prstGeom prst="line">
            <a:avLst/>
          </a:prstGeom>
          <a:noFill/>
          <a:ln w="38100" cmpd="dbl">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cxnSp>
        <p:nvCxnSpPr>
          <p:cNvPr id="41" name="Straight Connector 40"/>
          <p:cNvCxnSpPr/>
          <p:nvPr/>
        </p:nvCxnSpPr>
        <p:spPr bwMode="auto">
          <a:xfrm>
            <a:off x="8089733" y="5089067"/>
            <a:ext cx="64008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Rectangle 8">
            <a:extLst>
              <a:ext uri="{FF2B5EF4-FFF2-40B4-BE49-F238E27FC236}">
                <a16:creationId xmlns:a16="http://schemas.microsoft.com/office/drawing/2014/main" id="{832F4871-A303-4056-8FF8-F36DA1999EF4}"/>
              </a:ext>
            </a:extLst>
          </p:cNvPr>
          <p:cNvSpPr>
            <a:spLocks noChangeAspect="1"/>
          </p:cNvSpPr>
          <p:nvPr/>
        </p:nvSpPr>
        <p:spPr>
          <a:xfrm>
            <a:off x="5281710" y="3233304"/>
            <a:ext cx="138312" cy="13716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BAEB401-4D39-4712-8C4B-C654BC2F291E}"/>
              </a:ext>
            </a:extLst>
          </p:cNvPr>
          <p:cNvSpPr>
            <a:spLocks noChangeAspect="1"/>
          </p:cNvSpPr>
          <p:nvPr/>
        </p:nvSpPr>
        <p:spPr>
          <a:xfrm>
            <a:off x="5282991" y="3478582"/>
            <a:ext cx="138312" cy="137160"/>
          </a:xfrm>
          <a:prstGeom prst="rect">
            <a:avLst/>
          </a:prstGeom>
          <a:solidFill>
            <a:srgbClr val="993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87B9830-A75B-46CE-8EF1-3E3D32E84191}"/>
              </a:ext>
            </a:extLst>
          </p:cNvPr>
          <p:cNvSpPr>
            <a:spLocks noChangeAspect="1"/>
          </p:cNvSpPr>
          <p:nvPr/>
        </p:nvSpPr>
        <p:spPr>
          <a:xfrm>
            <a:off x="5279891" y="3717415"/>
            <a:ext cx="138312" cy="13716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EBAA136-7FE2-416D-AF09-45DC922B3259}"/>
              </a:ext>
            </a:extLst>
          </p:cNvPr>
          <p:cNvSpPr>
            <a:spLocks noChangeAspect="1"/>
          </p:cNvSpPr>
          <p:nvPr/>
        </p:nvSpPr>
        <p:spPr>
          <a:xfrm>
            <a:off x="5273064" y="3964058"/>
            <a:ext cx="138312" cy="137160"/>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FEB0EC3C-8A6E-4A3A-87E9-5931410AD682}"/>
              </a:ext>
            </a:extLst>
          </p:cNvPr>
          <p:cNvSpPr>
            <a:spLocks noChangeAspect="1"/>
          </p:cNvSpPr>
          <p:nvPr/>
        </p:nvSpPr>
        <p:spPr>
          <a:xfrm>
            <a:off x="5273618" y="4211552"/>
            <a:ext cx="138312" cy="137160"/>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CD9724-4806-43FC-93D7-CA04494E39B2}"/>
              </a:ext>
            </a:extLst>
          </p:cNvPr>
          <p:cNvSpPr>
            <a:spLocks noChangeAspect="1"/>
          </p:cNvSpPr>
          <p:nvPr/>
        </p:nvSpPr>
        <p:spPr>
          <a:xfrm>
            <a:off x="5273618" y="4455802"/>
            <a:ext cx="138312" cy="13716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AD7138A9-C37A-444C-B026-0EFB1BFF877A}"/>
              </a:ext>
            </a:extLst>
          </p:cNvPr>
          <p:cNvSpPr>
            <a:spLocks noChangeAspect="1"/>
          </p:cNvSpPr>
          <p:nvPr/>
        </p:nvSpPr>
        <p:spPr>
          <a:xfrm>
            <a:off x="5273618" y="4693048"/>
            <a:ext cx="138312" cy="1371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FE3C822-7BE9-47A7-9652-BB0D580236B2}"/>
              </a:ext>
            </a:extLst>
          </p:cNvPr>
          <p:cNvSpPr>
            <a:spLocks noChangeAspect="1"/>
          </p:cNvSpPr>
          <p:nvPr/>
        </p:nvSpPr>
        <p:spPr>
          <a:xfrm>
            <a:off x="5273618" y="4940850"/>
            <a:ext cx="138312" cy="13716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8">
            <a:extLst>
              <a:ext uri="{FF2B5EF4-FFF2-40B4-BE49-F238E27FC236}">
                <a16:creationId xmlns:a16="http://schemas.microsoft.com/office/drawing/2014/main" id="{2BC311EF-4910-460B-A00B-7C0DFCB8E6DF}"/>
              </a:ext>
            </a:extLst>
          </p:cNvPr>
          <p:cNvSpPr txBox="1">
            <a:spLocks/>
          </p:cNvSpPr>
          <p:nvPr/>
        </p:nvSpPr>
        <p:spPr>
          <a:xfrm>
            <a:off x="362973" y="655616"/>
            <a:ext cx="8259602" cy="428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000" b="1" kern="1200" cap="small" baseline="0">
                <a:solidFill>
                  <a:schemeClr val="tx1"/>
                </a:solidFill>
                <a:latin typeface="Verdana" panose="020B0604030504040204" pitchFamily="34" charset="0"/>
                <a:ea typeface="Verdana" panose="020B0604030504040204" pitchFamily="34" charset="0"/>
                <a:cs typeface="+mj-cs"/>
              </a:defRPr>
            </a:lvl1pPr>
          </a:lstStyle>
          <a:p>
            <a:r>
              <a:rPr lang="en-US" dirty="0"/>
              <a:t>RPOs BY MARKET SECTOR – 6/30/22 </a:t>
            </a:r>
          </a:p>
        </p:txBody>
      </p:sp>
      <p:sp>
        <p:nvSpPr>
          <p:cNvPr id="34" name="Text Box 2">
            <a:extLst>
              <a:ext uri="{FF2B5EF4-FFF2-40B4-BE49-F238E27FC236}">
                <a16:creationId xmlns:a16="http://schemas.microsoft.com/office/drawing/2014/main" id="{2BC3FE7F-F358-4C52-989A-CF29961BF19A}"/>
              </a:ext>
            </a:extLst>
          </p:cNvPr>
          <p:cNvSpPr txBox="1">
            <a:spLocks noChangeArrowheads="1"/>
          </p:cNvSpPr>
          <p:nvPr/>
        </p:nvSpPr>
        <p:spPr bwMode="auto">
          <a:xfrm>
            <a:off x="6043710" y="2501071"/>
            <a:ext cx="1792287"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defRPr>
            </a:lvl1pPr>
            <a:lvl2pPr marL="742950" indent="-285750" eaLnBrk="0" hangingPunct="0">
              <a:defRPr sz="2400">
                <a:solidFill>
                  <a:schemeClr val="tx1"/>
                </a:solidFill>
                <a:latin typeface="Times" pitchFamily="18" charset="0"/>
              </a:defRPr>
            </a:lvl2pPr>
            <a:lvl3pPr marL="1143000" indent="-228600" eaLnBrk="0" hangingPunct="0">
              <a:defRPr sz="2400">
                <a:solidFill>
                  <a:schemeClr val="tx1"/>
                </a:solidFill>
                <a:latin typeface="Times" pitchFamily="18" charset="0"/>
              </a:defRPr>
            </a:lvl3pPr>
            <a:lvl4pPr marL="1600200" indent="-228600" eaLnBrk="0" hangingPunct="0">
              <a:defRPr sz="2400">
                <a:solidFill>
                  <a:schemeClr val="tx1"/>
                </a:solidFill>
                <a:latin typeface="Times" pitchFamily="18" charset="0"/>
              </a:defRPr>
            </a:lvl4pPr>
            <a:lvl5pPr marL="2057400" indent="-228600" eaLnBrk="0" hangingPunct="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algn="ctr"/>
            <a:r>
              <a:rPr lang="en-US" altLang="en-US" sz="900" dirty="0">
                <a:latin typeface="Verdana" panose="020B0604030504040204" pitchFamily="34" charset="0"/>
                <a:ea typeface="Verdana" panose="020B0604030504040204" pitchFamily="34" charset="0"/>
                <a:cs typeface="Arial" pitchFamily="34" charset="0"/>
              </a:rPr>
              <a:t>($ Millions) (Unaudited)</a:t>
            </a:r>
            <a:r>
              <a:rPr lang="en-US" altLang="en-US" sz="900" dirty="0">
                <a:latin typeface="Verdana" panose="020B0604030504040204" pitchFamily="34" charset="0"/>
                <a:ea typeface="Verdana" panose="020B0604030504040204" pitchFamily="34" charset="0"/>
              </a:rPr>
              <a:t> </a:t>
            </a:r>
          </a:p>
          <a:p>
            <a:pPr algn="ctr"/>
            <a:r>
              <a:rPr lang="en-US" altLang="en-US" sz="1400" b="1" u="sng" dirty="0">
                <a:latin typeface="Verdana" panose="020B0604030504040204" pitchFamily="34" charset="0"/>
                <a:ea typeface="Verdana" panose="020B0604030504040204" pitchFamily="34" charset="0"/>
              </a:rPr>
              <a:t>6/30/22</a:t>
            </a:r>
          </a:p>
        </p:txBody>
      </p:sp>
      <p:graphicFrame>
        <p:nvGraphicFramePr>
          <p:cNvPr id="3" name="Object 2">
            <a:extLst>
              <a:ext uri="{FF2B5EF4-FFF2-40B4-BE49-F238E27FC236}">
                <a16:creationId xmlns:a16="http://schemas.microsoft.com/office/drawing/2014/main" id="{8A8297C2-9341-4A2E-B525-F301AD4425F4}"/>
              </a:ext>
            </a:extLst>
          </p:cNvPr>
          <p:cNvGraphicFramePr>
            <a:graphicFrameLocks noChangeAspect="1"/>
          </p:cNvGraphicFramePr>
          <p:nvPr>
            <p:extLst>
              <p:ext uri="{D42A27DB-BD31-4B8C-83A1-F6EECF244321}">
                <p14:modId xmlns:p14="http://schemas.microsoft.com/office/powerpoint/2010/main" val="339684265"/>
              </p:ext>
            </p:extLst>
          </p:nvPr>
        </p:nvGraphicFramePr>
        <p:xfrm>
          <a:off x="5599163" y="3169426"/>
          <a:ext cx="3173780" cy="2170954"/>
        </p:xfrm>
        <a:graphic>
          <a:graphicData uri="http://schemas.openxmlformats.org/presentationml/2006/ole">
            <mc:AlternateContent xmlns:mc="http://schemas.openxmlformats.org/markup-compatibility/2006">
              <mc:Choice xmlns:v="urn:schemas-microsoft-com:vml" Requires="v">
                <p:oleObj spid="_x0000_s1109" name="Worksheet" r:id="rId6" imgW="2743200" imgH="1876425" progId="Excel.Sheet.12">
                  <p:link updateAutomatic="1"/>
                </p:oleObj>
              </mc:Choice>
              <mc:Fallback>
                <p:oleObj name="Worksheet" r:id="rId6" imgW="2743200" imgH="1876425" progId="Excel.Sheet.12">
                  <p:link updateAutomatic="1"/>
                  <p:pic>
                    <p:nvPicPr>
                      <p:cNvPr id="0" name=""/>
                      <p:cNvPicPr/>
                      <p:nvPr/>
                    </p:nvPicPr>
                    <p:blipFill>
                      <a:blip r:embed="rId7"/>
                      <a:stretch>
                        <a:fillRect/>
                      </a:stretch>
                    </p:blipFill>
                    <p:spPr>
                      <a:xfrm>
                        <a:off x="5599163" y="3169426"/>
                        <a:ext cx="3173780" cy="2170954"/>
                      </a:xfrm>
                      <a:prstGeom prst="rect">
                        <a:avLst/>
                      </a:prstGeom>
                    </p:spPr>
                  </p:pic>
                </p:oleObj>
              </mc:Fallback>
            </mc:AlternateContent>
          </a:graphicData>
        </a:graphic>
      </p:graphicFrame>
    </p:spTree>
    <p:extLst>
      <p:ext uri="{BB962C8B-B14F-4D97-AF65-F5344CB8AC3E}">
        <p14:creationId xmlns:p14="http://schemas.microsoft.com/office/powerpoint/2010/main" val="1950652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9583B1-F366-4745-A016-212409D5B2D2}"/>
              </a:ext>
            </a:extLst>
          </p:cNvPr>
          <p:cNvSpPr/>
          <p:nvPr/>
        </p:nvSpPr>
        <p:spPr>
          <a:xfrm>
            <a:off x="7405839" y="6046657"/>
            <a:ext cx="1738161" cy="811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1B774FF4-FFDA-41A0-8F6E-9D26816B0851}"/>
              </a:ext>
            </a:extLst>
          </p:cNvPr>
          <p:cNvSpPr>
            <a:spLocks noGrp="1"/>
          </p:cNvSpPr>
          <p:nvPr>
            <p:ph type="title"/>
          </p:nvPr>
        </p:nvSpPr>
        <p:spPr>
          <a:xfrm>
            <a:off x="361240" y="615237"/>
            <a:ext cx="8065526" cy="470869"/>
          </a:xfrm>
        </p:spPr>
        <p:txBody>
          <a:bodyPr/>
          <a:lstStyle/>
          <a:p>
            <a:r>
              <a:rPr lang="en-US" dirty="0"/>
              <a:t>PRIORITIZING SUSTAINABILITY</a:t>
            </a:r>
          </a:p>
        </p:txBody>
      </p:sp>
      <p:graphicFrame>
        <p:nvGraphicFramePr>
          <p:cNvPr id="4" name="Table 3">
            <a:extLst>
              <a:ext uri="{FF2B5EF4-FFF2-40B4-BE49-F238E27FC236}">
                <a16:creationId xmlns:a16="http://schemas.microsoft.com/office/drawing/2014/main" id="{36389EC0-AF30-4A0B-A3D8-B30DB803DC28}"/>
              </a:ext>
            </a:extLst>
          </p:cNvPr>
          <p:cNvGraphicFramePr>
            <a:graphicFrameLocks noGrp="1"/>
          </p:cNvGraphicFramePr>
          <p:nvPr>
            <p:extLst>
              <p:ext uri="{D42A27DB-BD31-4B8C-83A1-F6EECF244321}">
                <p14:modId xmlns:p14="http://schemas.microsoft.com/office/powerpoint/2010/main" val="2208367136"/>
              </p:ext>
            </p:extLst>
          </p:nvPr>
        </p:nvGraphicFramePr>
        <p:xfrm>
          <a:off x="457200" y="1961067"/>
          <a:ext cx="8229600" cy="1524000"/>
        </p:xfrm>
        <a:graphic>
          <a:graphicData uri="http://schemas.openxmlformats.org/drawingml/2006/table">
            <a:tbl>
              <a:tblPr firstRow="1" bandRow="1">
                <a:tableStyleId>{5C22544A-7EE6-4342-B048-85BDC9FD1C3A}</a:tableStyleId>
              </a:tblPr>
              <a:tblGrid>
                <a:gridCol w="5960542">
                  <a:extLst>
                    <a:ext uri="{9D8B030D-6E8A-4147-A177-3AD203B41FA5}">
                      <a16:colId xmlns:a16="http://schemas.microsoft.com/office/drawing/2014/main" val="2033426893"/>
                    </a:ext>
                  </a:extLst>
                </a:gridCol>
                <a:gridCol w="2269058">
                  <a:extLst>
                    <a:ext uri="{9D8B030D-6E8A-4147-A177-3AD203B41FA5}">
                      <a16:colId xmlns:a16="http://schemas.microsoft.com/office/drawing/2014/main" val="4114164466"/>
                    </a:ext>
                  </a:extLst>
                </a:gridCol>
              </a:tblGrid>
              <a:tr h="1524000">
                <a:tc>
                  <a:txBody>
                    <a:bodyPr/>
                    <a:lstStyle/>
                    <a:p>
                      <a:pPr marL="171450" indent="-171450" algn="l" defTabSz="914400" rtl="0" eaLnBrk="1" latinLnBrk="0" hangingPunct="1">
                        <a:spcBef>
                          <a:spcPts val="1200"/>
                        </a:spcBef>
                        <a:spcAft>
                          <a:spcPts val="1200"/>
                        </a:spcAft>
                        <a:buClr>
                          <a:srgbClr val="007C85"/>
                        </a:buClr>
                        <a:buFont typeface="Verdana" panose="020B0604030504040204" pitchFamily="34" charset="0"/>
                        <a:buChar char="»"/>
                      </a:pPr>
                      <a:r>
                        <a:rPr lang="en-US" sz="1200" b="1" kern="0" dirty="0">
                          <a:solidFill>
                            <a:schemeClr val="tx1"/>
                          </a:solidFill>
                          <a:latin typeface="Arial Narrow" panose="020B0606020202030204" pitchFamily="34" charset="0"/>
                          <a:ea typeface="+mn-ea"/>
                          <a:cs typeface="Arial" panose="020B0604020202020204" pitchFamily="34" charset="0"/>
                        </a:rPr>
                        <a:t>Aligned our sustainability reporting with the Sustainability Accounting Standards Board (SASB) standard for the </a:t>
                      </a:r>
                      <a:r>
                        <a:rPr lang="en-US" sz="1200" b="1" i="1" kern="0" dirty="0">
                          <a:solidFill>
                            <a:schemeClr val="tx1"/>
                          </a:solidFill>
                          <a:latin typeface="Arial Narrow" panose="020B0606020202030204" pitchFamily="34" charset="0"/>
                          <a:ea typeface="+mn-ea"/>
                          <a:cs typeface="Arial" panose="020B0604020202020204" pitchFamily="34" charset="0"/>
                        </a:rPr>
                        <a:t>Engineering &amp; Construction Services</a:t>
                      </a:r>
                      <a:r>
                        <a:rPr lang="en-US" sz="1200" b="1" kern="0" dirty="0">
                          <a:solidFill>
                            <a:schemeClr val="tx1"/>
                          </a:solidFill>
                          <a:latin typeface="Arial Narrow" panose="020B0606020202030204" pitchFamily="34" charset="0"/>
                          <a:ea typeface="+mn-ea"/>
                          <a:cs typeface="Arial" panose="020B0604020202020204" pitchFamily="34" charset="0"/>
                        </a:rPr>
                        <a:t> industry, in-line with our shareholders’ expectations and our commitment to strong sustainability practices</a:t>
                      </a:r>
                    </a:p>
                    <a:p>
                      <a:pPr marL="171450" indent="-171450" algn="l" defTabSz="914400" rtl="0" eaLnBrk="1" latinLnBrk="0" hangingPunct="1">
                        <a:spcBef>
                          <a:spcPts val="1200"/>
                        </a:spcBef>
                        <a:spcAft>
                          <a:spcPts val="1200"/>
                        </a:spcAft>
                        <a:buClr>
                          <a:srgbClr val="007C85"/>
                        </a:buClr>
                        <a:buFont typeface="Verdana" panose="020B0604030504040204" pitchFamily="34" charset="0"/>
                        <a:buChar char="»"/>
                      </a:pPr>
                      <a:r>
                        <a:rPr lang="en-US" sz="1200" b="1" kern="0" dirty="0">
                          <a:solidFill>
                            <a:schemeClr val="tx1"/>
                          </a:solidFill>
                          <a:latin typeface="Arial Narrow" panose="020B0606020202030204" pitchFamily="34" charset="0"/>
                          <a:ea typeface="+mn-ea"/>
                          <a:cs typeface="Arial" panose="020B0604020202020204" pitchFamily="34" charset="0"/>
                        </a:rPr>
                        <a:t>Incorporated guidance from the recommendations of the Task Force on Climate-Related Financial Disclosures (TCFD) to disclose scope 1 and scope 2 greenhouse gas emissions metrics and set forward-looking reduction goals</a:t>
                      </a:r>
                    </a:p>
                  </a:txBody>
                  <a:tcPr anchor="ctr">
                    <a:lnL w="19050" cap="flat" cmpd="sng" algn="ctr">
                      <a:solidFill>
                        <a:srgbClr val="005359"/>
                      </a:solidFill>
                      <a:prstDash val="solid"/>
                      <a:round/>
                      <a:headEnd type="none" w="med" len="med"/>
                      <a:tailEnd type="none" w="med" len="med"/>
                    </a:lnL>
                    <a:lnT w="19050" cap="flat" cmpd="sng" algn="ctr">
                      <a:solidFill>
                        <a:srgbClr val="005359"/>
                      </a:solidFill>
                      <a:prstDash val="solid"/>
                      <a:round/>
                      <a:headEnd type="none" w="med" len="med"/>
                      <a:tailEnd type="none" w="med" len="med"/>
                    </a:lnT>
                    <a:lnB w="19050" cap="flat" cmpd="sng" algn="ctr">
                      <a:solidFill>
                        <a:srgbClr val="005359"/>
                      </a:solidFill>
                      <a:prstDash val="solid"/>
                      <a:round/>
                      <a:headEnd type="none" w="med" len="med"/>
                      <a:tailEnd type="none" w="med" len="med"/>
                    </a:lnB>
                    <a:noFill/>
                  </a:tcPr>
                </a:tc>
                <a:tc>
                  <a:txBody>
                    <a:bodyPr/>
                    <a:lstStyle/>
                    <a:p>
                      <a:pPr>
                        <a:spcBef>
                          <a:spcPts val="800"/>
                        </a:spcBef>
                        <a:spcAft>
                          <a:spcPts val="800"/>
                        </a:spcAft>
                      </a:pPr>
                      <a:endParaRPr lang="en-US" b="0" dirty="0"/>
                    </a:p>
                  </a:txBody>
                  <a:tcPr>
                    <a:lnR w="19050" cap="flat" cmpd="sng" algn="ctr">
                      <a:solidFill>
                        <a:srgbClr val="005359"/>
                      </a:solidFill>
                      <a:prstDash val="solid"/>
                      <a:round/>
                      <a:headEnd type="none" w="med" len="med"/>
                      <a:tailEnd type="none" w="med" len="med"/>
                    </a:lnR>
                    <a:lnT w="19050" cap="flat" cmpd="sng" algn="ctr">
                      <a:solidFill>
                        <a:srgbClr val="005359"/>
                      </a:solidFill>
                      <a:prstDash val="solid"/>
                      <a:round/>
                      <a:headEnd type="none" w="med" len="med"/>
                      <a:tailEnd type="none" w="med" len="med"/>
                    </a:lnT>
                    <a:lnB w="19050" cap="flat" cmpd="sng" algn="ctr">
                      <a:solidFill>
                        <a:srgbClr val="005359"/>
                      </a:solidFill>
                      <a:prstDash val="solid"/>
                      <a:round/>
                      <a:headEnd type="none" w="med" len="med"/>
                      <a:tailEnd type="none" w="med" len="med"/>
                    </a:lnB>
                    <a:noFill/>
                  </a:tcPr>
                </a:tc>
                <a:extLst>
                  <a:ext uri="{0D108BD9-81ED-4DB2-BD59-A6C34878D82A}">
                    <a16:rowId xmlns:a16="http://schemas.microsoft.com/office/drawing/2014/main" val="4289546348"/>
                  </a:ext>
                </a:extLst>
              </a:tr>
            </a:tbl>
          </a:graphicData>
        </a:graphic>
      </p:graphicFrame>
      <p:sp>
        <p:nvSpPr>
          <p:cNvPr id="6" name="TextBox 5">
            <a:extLst>
              <a:ext uri="{FF2B5EF4-FFF2-40B4-BE49-F238E27FC236}">
                <a16:creationId xmlns:a16="http://schemas.microsoft.com/office/drawing/2014/main" id="{9CDF9E54-4089-46FF-A91C-F224E9649212}"/>
              </a:ext>
            </a:extLst>
          </p:cNvPr>
          <p:cNvSpPr txBox="1"/>
          <p:nvPr/>
        </p:nvSpPr>
        <p:spPr>
          <a:xfrm>
            <a:off x="356556" y="1211102"/>
            <a:ext cx="8534400" cy="307754"/>
          </a:xfrm>
          <a:prstGeom prst="rect">
            <a:avLst/>
          </a:prstGeom>
          <a:noFill/>
        </p:spPr>
        <p:txBody>
          <a:bodyPr wrap="square" lIns="91418" tIns="45709" rIns="91418" bIns="45709" rtlCol="0">
            <a:spAutoFit/>
          </a:bodyPr>
          <a:lstStyle/>
          <a:p>
            <a:pPr defTabSz="914186"/>
            <a:r>
              <a:rPr lang="en-US" sz="1400" b="1" dirty="0">
                <a:solidFill>
                  <a:srgbClr val="005359"/>
                </a:solidFill>
                <a:latin typeface="Arial Narrow" panose="020B0606020202030204" pitchFamily="34" charset="0"/>
                <a:cs typeface="Arial" panose="020B0604020202020204" pitchFamily="34" charset="0"/>
              </a:rPr>
              <a:t>Our </a:t>
            </a:r>
            <a:r>
              <a:rPr lang="en-US" sz="1400" b="1" i="1" u="sng" dirty="0">
                <a:solidFill>
                  <a:srgbClr val="005359"/>
                </a:solidFill>
                <a:latin typeface="Arial Narrow" panose="020B0606020202030204" pitchFamily="34" charset="0"/>
                <a:cs typeface="Arial" panose="020B0604020202020204" pitchFamily="34" charset="0"/>
              </a:rPr>
              <a:t>Mission First</a:t>
            </a:r>
            <a:r>
              <a:rPr lang="en-US" sz="1400" b="1" dirty="0">
                <a:solidFill>
                  <a:srgbClr val="005359"/>
                </a:solidFill>
                <a:latin typeface="Arial Narrow" panose="020B0606020202030204" pitchFamily="34" charset="0"/>
                <a:cs typeface="Arial" panose="020B0604020202020204" pitchFamily="34" charset="0"/>
              </a:rPr>
              <a:t>, </a:t>
            </a:r>
            <a:r>
              <a:rPr lang="en-US" sz="1400" b="1" i="1" u="sng" dirty="0">
                <a:solidFill>
                  <a:srgbClr val="005359"/>
                </a:solidFill>
                <a:latin typeface="Arial Narrow" panose="020B0606020202030204" pitchFamily="34" charset="0"/>
                <a:cs typeface="Arial" panose="020B0604020202020204" pitchFamily="34" charset="0"/>
              </a:rPr>
              <a:t>People Always </a:t>
            </a:r>
            <a:r>
              <a:rPr lang="en-US" sz="1400" b="1" dirty="0">
                <a:solidFill>
                  <a:srgbClr val="005359"/>
                </a:solidFill>
                <a:latin typeface="Arial Narrow" panose="020B0606020202030204" pitchFamily="34" charset="0"/>
                <a:cs typeface="Arial" panose="020B0604020202020204" pitchFamily="34" charset="0"/>
              </a:rPr>
              <a:t>values continue to guide our sustainability strategy</a:t>
            </a:r>
            <a:endParaRPr lang="en-US" sz="1400" dirty="0">
              <a:solidFill>
                <a:srgbClr val="000000"/>
              </a:solidFill>
              <a:latin typeface="Arial Narrow" panose="020B0606020202030204" pitchFamily="34" charset="0"/>
            </a:endParaRPr>
          </a:p>
        </p:txBody>
      </p:sp>
      <p:pic>
        <p:nvPicPr>
          <p:cNvPr id="7" name="Picture 4" descr="SASB Unifies Accounting and Sustainability | The Graduate Baruchian">
            <a:extLst>
              <a:ext uri="{FF2B5EF4-FFF2-40B4-BE49-F238E27FC236}">
                <a16:creationId xmlns:a16="http://schemas.microsoft.com/office/drawing/2014/main" id="{1F3A04C7-2089-4B72-8BED-49B0245D725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0" y="2047330"/>
            <a:ext cx="621875" cy="621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655FD32-C95E-4AA6-8A44-0CBE2CDA3E14}"/>
              </a:ext>
            </a:extLst>
          </p:cNvPr>
          <p:cNvSpPr/>
          <p:nvPr/>
        </p:nvSpPr>
        <p:spPr bwMode="auto">
          <a:xfrm>
            <a:off x="961692" y="4005045"/>
            <a:ext cx="2798816" cy="917852"/>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007474"/>
                </a:solidFill>
                <a:latin typeface="Arial Narrow" panose="020B0606020202030204" pitchFamily="34" charset="0"/>
              </a:rPr>
              <a:t>30-40%</a:t>
            </a:r>
          </a:p>
          <a:p>
            <a:pPr algn="ctr" defTabSz="914293" eaLnBrk="0" fontAlgn="base" hangingPunct="0">
              <a:spcBef>
                <a:spcPct val="0"/>
              </a:spcBef>
              <a:spcAft>
                <a:spcPct val="0"/>
              </a:spcAft>
            </a:pPr>
            <a:r>
              <a:rPr lang="en-US" sz="1100" b="1" i="1" dirty="0">
                <a:latin typeface="Arial Narrow" panose="020B0606020202030204" pitchFamily="34" charset="0"/>
              </a:rPr>
              <a:t>Per capita reduction in carbon-based fuel consumption across service fleet</a:t>
            </a:r>
          </a:p>
        </p:txBody>
      </p:sp>
      <p:sp>
        <p:nvSpPr>
          <p:cNvPr id="9" name="Rectangle 8">
            <a:extLst>
              <a:ext uri="{FF2B5EF4-FFF2-40B4-BE49-F238E27FC236}">
                <a16:creationId xmlns:a16="http://schemas.microsoft.com/office/drawing/2014/main" id="{FF7754A5-48E6-4BBA-8C91-8BF630D14087}"/>
              </a:ext>
            </a:extLst>
          </p:cNvPr>
          <p:cNvSpPr/>
          <p:nvPr/>
        </p:nvSpPr>
        <p:spPr bwMode="auto">
          <a:xfrm>
            <a:off x="875580" y="5120014"/>
            <a:ext cx="2971039" cy="827118"/>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007474"/>
                </a:solidFill>
                <a:latin typeface="Arial Narrow" panose="020B0606020202030204" pitchFamily="34" charset="0"/>
              </a:rPr>
              <a:t>20%</a:t>
            </a:r>
          </a:p>
          <a:p>
            <a:pPr algn="ctr" defTabSz="914293" eaLnBrk="0" fontAlgn="base" hangingPunct="0">
              <a:spcBef>
                <a:spcPct val="0"/>
              </a:spcBef>
              <a:spcAft>
                <a:spcPct val="0"/>
              </a:spcAft>
            </a:pPr>
            <a:r>
              <a:rPr lang="en-US" sz="1100" b="1" i="1" dirty="0">
                <a:latin typeface="Arial Narrow" panose="020B0606020202030204" pitchFamily="34" charset="0"/>
              </a:rPr>
              <a:t>Reduction in per capita greenhouse gas output</a:t>
            </a:r>
          </a:p>
        </p:txBody>
      </p:sp>
      <p:pic>
        <p:nvPicPr>
          <p:cNvPr id="10" name="Picture 8" descr="Expression of Support for the Task Force on Climate-related Financial  Disclosures (TCFD) Recommendations | News 2020 | Kubota Global Site">
            <a:extLst>
              <a:ext uri="{FF2B5EF4-FFF2-40B4-BE49-F238E27FC236}">
                <a16:creationId xmlns:a16="http://schemas.microsoft.com/office/drawing/2014/main" id="{EAC1BB4F-9B2E-4BA4-9429-FD56ED40A0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022" y="3023051"/>
            <a:ext cx="1415831" cy="26192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36241B0-B9FE-4D09-A1B6-7EAB3D13CD02}"/>
              </a:ext>
            </a:extLst>
          </p:cNvPr>
          <p:cNvSpPr txBox="1">
            <a:spLocks/>
          </p:cNvSpPr>
          <p:nvPr/>
        </p:nvSpPr>
        <p:spPr bwMode="black">
          <a:xfrm>
            <a:off x="448574" y="1611845"/>
            <a:ext cx="8247888" cy="324765"/>
          </a:xfrm>
          <a:prstGeom prst="rect">
            <a:avLst/>
          </a:prstGeom>
          <a:solidFill>
            <a:srgbClr val="005359"/>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rIns="0" anchor="ctr"/>
          <a:lstStyle>
            <a:defPPr>
              <a:defRPr lang="en-US"/>
            </a:defPPr>
            <a:lvl1pPr algn="ctr">
              <a:defRPr sz="1600" b="1">
                <a:solidFill>
                  <a:schemeClr val="bg1"/>
                </a:solidFill>
                <a:latin typeface="Arial Narrow" panose="020B0606020202030204" pitchFamily="34" charset="0"/>
                <a:cs typeface="Arial" panose="020B0604020202020204" pitchFamily="34" charset="0"/>
              </a:defRPr>
            </a:lvl1pPr>
            <a:lvl2pPr>
              <a:defRPr>
                <a:solidFill>
                  <a:schemeClr val="lt1">
                    <a:hueOff val="0"/>
                    <a:satOff val="0"/>
                    <a:lumOff val="0"/>
                    <a:alphaOff val="0"/>
                  </a:schemeClr>
                </a:solidFill>
              </a:defRPr>
            </a:lvl2pPr>
            <a:lvl3pPr>
              <a:defRPr>
                <a:solidFill>
                  <a:schemeClr val="lt1">
                    <a:hueOff val="0"/>
                    <a:satOff val="0"/>
                    <a:lumOff val="0"/>
                    <a:alphaOff val="0"/>
                  </a:schemeClr>
                </a:solidFill>
              </a:defRPr>
            </a:lvl3pPr>
            <a:lvl4pPr>
              <a:defRPr>
                <a:solidFill>
                  <a:schemeClr val="lt1">
                    <a:hueOff val="0"/>
                    <a:satOff val="0"/>
                    <a:lumOff val="0"/>
                    <a:alphaOff val="0"/>
                  </a:schemeClr>
                </a:solidFill>
              </a:defRPr>
            </a:lvl4pPr>
            <a:lvl5pPr>
              <a:defRPr>
                <a:solidFill>
                  <a:schemeClr val="lt1">
                    <a:hueOff val="0"/>
                    <a:satOff val="0"/>
                    <a:lumOff val="0"/>
                    <a:alphaOff val="0"/>
                  </a:schemeClr>
                </a:solidFill>
              </a:defRPr>
            </a:lvl5pPr>
            <a:lvl6pPr>
              <a:defRPr>
                <a:solidFill>
                  <a:schemeClr val="lt1">
                    <a:hueOff val="0"/>
                    <a:satOff val="0"/>
                    <a:lumOff val="0"/>
                    <a:alphaOff val="0"/>
                  </a:schemeClr>
                </a:solidFill>
              </a:defRPr>
            </a:lvl6pPr>
            <a:lvl7pPr>
              <a:defRPr>
                <a:solidFill>
                  <a:schemeClr val="lt1">
                    <a:hueOff val="0"/>
                    <a:satOff val="0"/>
                    <a:lumOff val="0"/>
                    <a:alphaOff val="0"/>
                  </a:schemeClr>
                </a:solidFill>
              </a:defRPr>
            </a:lvl7pPr>
            <a:lvl8pPr>
              <a:defRPr>
                <a:solidFill>
                  <a:schemeClr val="lt1">
                    <a:hueOff val="0"/>
                    <a:satOff val="0"/>
                    <a:lumOff val="0"/>
                    <a:alphaOff val="0"/>
                  </a:schemeClr>
                </a:solidFill>
              </a:defRPr>
            </a:lvl8pPr>
            <a:lvl9pPr>
              <a:defRPr>
                <a:solidFill>
                  <a:schemeClr val="lt1">
                    <a:hueOff val="0"/>
                    <a:satOff val="0"/>
                    <a:lumOff val="0"/>
                    <a:alphaOff val="0"/>
                  </a:schemeClr>
                </a:solidFill>
              </a:defRPr>
            </a:lvl9pPr>
          </a:lstStyle>
          <a:p>
            <a:r>
              <a:rPr lang="en-US" sz="1400" dirty="0"/>
              <a:t>Recent Updates</a:t>
            </a:r>
          </a:p>
        </p:txBody>
      </p:sp>
      <p:sp>
        <p:nvSpPr>
          <p:cNvPr id="12" name="TextBox 11">
            <a:extLst>
              <a:ext uri="{FF2B5EF4-FFF2-40B4-BE49-F238E27FC236}">
                <a16:creationId xmlns:a16="http://schemas.microsoft.com/office/drawing/2014/main" id="{D08F3044-F1E5-4A03-9105-ED5E44FBE3AA}"/>
              </a:ext>
            </a:extLst>
          </p:cNvPr>
          <p:cNvSpPr txBox="1">
            <a:spLocks/>
          </p:cNvSpPr>
          <p:nvPr/>
        </p:nvSpPr>
        <p:spPr bwMode="black">
          <a:xfrm>
            <a:off x="448574" y="3627500"/>
            <a:ext cx="3822192" cy="324765"/>
          </a:xfrm>
          <a:prstGeom prst="rect">
            <a:avLst/>
          </a:prstGeom>
          <a:solidFill>
            <a:srgbClr val="007474"/>
          </a:solidFill>
          <a:ln>
            <a:no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lIns="0" rIns="0" anchor="ctr"/>
          <a:lstStyle>
            <a:defPPr>
              <a:defRPr lang="en-US"/>
            </a:defPPr>
            <a:lvl1pPr algn="ctr">
              <a:defRPr sz="1200" b="1">
                <a:solidFill>
                  <a:schemeClr val="bg1"/>
                </a:solidFill>
                <a:latin typeface="Arial Narrow" panose="020B0606020202030204" pitchFamily="34" charset="0"/>
                <a:cs typeface="Arial" panose="020B0604020202020204" pitchFamily="34" charset="0"/>
              </a:defRPr>
            </a:lvl1pPr>
          </a:lstStyle>
          <a:p>
            <a:r>
              <a:rPr lang="en-US" sz="1400" dirty="0"/>
              <a:t>Our Initial 2035 Energy and Emissions Goals</a:t>
            </a:r>
          </a:p>
        </p:txBody>
      </p:sp>
      <p:sp>
        <p:nvSpPr>
          <p:cNvPr id="13" name="TextBox 12">
            <a:extLst>
              <a:ext uri="{FF2B5EF4-FFF2-40B4-BE49-F238E27FC236}">
                <a16:creationId xmlns:a16="http://schemas.microsoft.com/office/drawing/2014/main" id="{A417C6D9-A5F3-4697-96F7-0CA282C3C5A1}"/>
              </a:ext>
            </a:extLst>
          </p:cNvPr>
          <p:cNvSpPr txBox="1"/>
          <p:nvPr/>
        </p:nvSpPr>
        <p:spPr bwMode="black">
          <a:xfrm>
            <a:off x="4783092" y="3626541"/>
            <a:ext cx="3922776" cy="315637"/>
          </a:xfrm>
          <a:prstGeom prst="rect">
            <a:avLst/>
          </a:prstGeom>
          <a:solidFill>
            <a:srgbClr val="99C0C5"/>
          </a:solidFill>
          <a:ln w="19050">
            <a:noFill/>
          </a:ln>
        </p:spPr>
        <p:txBody>
          <a:bodyPr wrap="square" lIns="91418" tIns="45709" rIns="91418" bIns="45709" rtlCol="0" anchor="ctr">
            <a:noAutofit/>
          </a:bodyPr>
          <a:lstStyle/>
          <a:p>
            <a:pPr algn="ctr" defTabSz="914186"/>
            <a:r>
              <a:rPr lang="en-US" sz="1400" b="1" dirty="0">
                <a:solidFill>
                  <a:srgbClr val="FFFFFF"/>
                </a:solidFill>
                <a:latin typeface="Arial Narrow" panose="020B0606020202030204" pitchFamily="34" charset="0"/>
                <a:cs typeface="Arial" panose="020B0604020202020204" pitchFamily="34" charset="0"/>
              </a:rPr>
              <a:t>Committed to the Health &amp; Safety of our Workforce</a:t>
            </a:r>
          </a:p>
        </p:txBody>
      </p:sp>
      <p:sp>
        <p:nvSpPr>
          <p:cNvPr id="14" name="TextBox 13">
            <a:extLst>
              <a:ext uri="{FF2B5EF4-FFF2-40B4-BE49-F238E27FC236}">
                <a16:creationId xmlns:a16="http://schemas.microsoft.com/office/drawing/2014/main" id="{3A130AA8-EDE4-4B06-950B-C7BF57BDE609}"/>
              </a:ext>
            </a:extLst>
          </p:cNvPr>
          <p:cNvSpPr txBox="1"/>
          <p:nvPr/>
        </p:nvSpPr>
        <p:spPr>
          <a:xfrm>
            <a:off x="4783092" y="4002737"/>
            <a:ext cx="3922777" cy="646309"/>
          </a:xfrm>
          <a:prstGeom prst="rect">
            <a:avLst/>
          </a:prstGeom>
          <a:noFill/>
        </p:spPr>
        <p:txBody>
          <a:bodyPr wrap="square" lIns="91418" tIns="45709" rIns="91418" bIns="45709" rtlCol="0">
            <a:spAutoFit/>
          </a:bodyPr>
          <a:lstStyle/>
          <a:p>
            <a:pPr marL="182880" indent="-182880">
              <a:spcBef>
                <a:spcPts val="400"/>
              </a:spcBef>
              <a:spcAft>
                <a:spcPts val="400"/>
              </a:spcAft>
              <a:buClr>
                <a:srgbClr val="00828A"/>
              </a:buClr>
              <a:buSzPct val="100000"/>
              <a:buFont typeface="Wingdings" pitchFamily="2" charset="2"/>
              <a:buChar char="§"/>
              <a:tabLst>
                <a:tab pos="1257300" algn="l"/>
                <a:tab pos="6286500" algn="l"/>
              </a:tabLst>
            </a:pPr>
            <a:r>
              <a:rPr lang="en-US" sz="1200" dirty="0">
                <a:latin typeface="Arial Narrow" panose="020B0606020202030204" pitchFamily="34" charset="0"/>
              </a:rPr>
              <a:t>We maintain a strong commitment to safety throughout our operations, </a:t>
            </a:r>
            <a:r>
              <a:rPr lang="en-US" sz="1200" b="1" dirty="0">
                <a:latin typeface="Arial Narrow" panose="020B0606020202030204" pitchFamily="34" charset="0"/>
              </a:rPr>
              <a:t>striving for a zero injury environment and culture across our 90 operating subsidiaries</a:t>
            </a:r>
          </a:p>
        </p:txBody>
      </p:sp>
      <p:sp>
        <p:nvSpPr>
          <p:cNvPr id="15" name="TextBox 14">
            <a:extLst>
              <a:ext uri="{FF2B5EF4-FFF2-40B4-BE49-F238E27FC236}">
                <a16:creationId xmlns:a16="http://schemas.microsoft.com/office/drawing/2014/main" id="{25FCAC50-7E67-410B-8D66-5C838ED3AF6F}"/>
              </a:ext>
            </a:extLst>
          </p:cNvPr>
          <p:cNvSpPr txBox="1"/>
          <p:nvPr/>
        </p:nvSpPr>
        <p:spPr bwMode="black">
          <a:xfrm>
            <a:off x="448574" y="6139733"/>
            <a:ext cx="8238744" cy="286943"/>
          </a:xfrm>
          <a:prstGeom prst="rect">
            <a:avLst/>
          </a:prstGeom>
          <a:solidFill>
            <a:srgbClr val="FFCC00"/>
          </a:solidFill>
          <a:ln w="19050">
            <a:solidFill>
              <a:srgbClr val="FFCC00"/>
            </a:solidFill>
          </a:ln>
        </p:spPr>
        <p:txBody>
          <a:bodyPr wrap="square" lIns="91418" tIns="45709" rIns="91418" bIns="45709" rtlCol="0" anchor="ctr">
            <a:noAutofit/>
          </a:bodyPr>
          <a:lstStyle/>
          <a:p>
            <a:pPr algn="ctr" defTabSz="914186"/>
            <a:r>
              <a:rPr lang="en-US" sz="1100" b="1" i="1" dirty="0">
                <a:latin typeface="Arial Narrow" panose="020B0606020202030204" pitchFamily="34" charset="0"/>
                <a:cs typeface="Arial" panose="020B0604020202020204" pitchFamily="34" charset="0"/>
              </a:rPr>
              <a:t>Our Board and management team continue to oversee our ESG practices and guide our strategy as we progress our goals and initiatives</a:t>
            </a:r>
          </a:p>
        </p:txBody>
      </p:sp>
      <p:sp>
        <p:nvSpPr>
          <p:cNvPr id="17" name="TextBox 16">
            <a:extLst>
              <a:ext uri="{FF2B5EF4-FFF2-40B4-BE49-F238E27FC236}">
                <a16:creationId xmlns:a16="http://schemas.microsoft.com/office/drawing/2014/main" id="{963CD178-AABF-4E4B-B7FF-F2FD576DD7E0}"/>
              </a:ext>
            </a:extLst>
          </p:cNvPr>
          <p:cNvSpPr txBox="1"/>
          <p:nvPr/>
        </p:nvSpPr>
        <p:spPr bwMode="black">
          <a:xfrm>
            <a:off x="5481824" y="4758704"/>
            <a:ext cx="1014831" cy="315637"/>
          </a:xfrm>
          <a:prstGeom prst="rect">
            <a:avLst/>
          </a:prstGeom>
          <a:noFill/>
          <a:ln w="19050">
            <a:solidFill>
              <a:srgbClr val="99C0C5"/>
            </a:solidFill>
          </a:ln>
        </p:spPr>
        <p:txBody>
          <a:bodyPr wrap="square" lIns="91418" tIns="45709" rIns="91418" bIns="45709" rtlCol="0" anchor="ctr">
            <a:noAutofit/>
          </a:bodyPr>
          <a:lstStyle/>
          <a:p>
            <a:pPr algn="ctr" defTabSz="914186"/>
            <a:r>
              <a:rPr lang="en-US" sz="1050" b="1" dirty="0">
                <a:latin typeface="Arial Narrow" panose="020B0606020202030204" pitchFamily="34" charset="0"/>
                <a:cs typeface="Arial" panose="020B0604020202020204" pitchFamily="34" charset="0"/>
              </a:rPr>
              <a:t>2021</a:t>
            </a:r>
          </a:p>
          <a:p>
            <a:pPr algn="ctr" defTabSz="914186"/>
            <a:r>
              <a:rPr lang="en-US" sz="1050" b="1" dirty="0">
                <a:latin typeface="Arial Narrow" panose="020B0606020202030204" pitchFamily="34" charset="0"/>
                <a:cs typeface="Arial" panose="020B0604020202020204" pitchFamily="34" charset="0"/>
              </a:rPr>
              <a:t>TRIR</a:t>
            </a:r>
          </a:p>
        </p:txBody>
      </p:sp>
      <p:sp>
        <p:nvSpPr>
          <p:cNvPr id="18" name="TextBox 17">
            <a:extLst>
              <a:ext uri="{FF2B5EF4-FFF2-40B4-BE49-F238E27FC236}">
                <a16:creationId xmlns:a16="http://schemas.microsoft.com/office/drawing/2014/main" id="{314A5058-506F-46B4-8B7E-4B90323997F5}"/>
              </a:ext>
            </a:extLst>
          </p:cNvPr>
          <p:cNvSpPr txBox="1"/>
          <p:nvPr/>
        </p:nvSpPr>
        <p:spPr bwMode="black">
          <a:xfrm>
            <a:off x="7138955" y="4758704"/>
            <a:ext cx="1014831" cy="315637"/>
          </a:xfrm>
          <a:prstGeom prst="rect">
            <a:avLst/>
          </a:prstGeom>
          <a:noFill/>
          <a:ln w="19050">
            <a:solidFill>
              <a:srgbClr val="99C0C5"/>
            </a:solidFill>
          </a:ln>
        </p:spPr>
        <p:txBody>
          <a:bodyPr wrap="square" lIns="91418" tIns="45709" rIns="91418" bIns="45709" rtlCol="0" anchor="ctr">
            <a:noAutofit/>
          </a:bodyPr>
          <a:lstStyle>
            <a:defPPr>
              <a:defRPr lang="en-US"/>
            </a:defPPr>
            <a:lvl1pPr algn="ctr" defTabSz="914186">
              <a:defRPr sz="1400" b="1">
                <a:latin typeface="Arial Narrow" panose="020B0606020202030204" pitchFamily="34" charset="0"/>
                <a:cs typeface="Arial" panose="020B0604020202020204" pitchFamily="34" charset="0"/>
              </a:defRPr>
            </a:lvl1pPr>
          </a:lstStyle>
          <a:p>
            <a:r>
              <a:rPr lang="en-US" sz="1050" dirty="0"/>
              <a:t>Industry Average</a:t>
            </a:r>
          </a:p>
        </p:txBody>
      </p:sp>
      <p:sp>
        <p:nvSpPr>
          <p:cNvPr id="19" name="Rectangle 18">
            <a:extLst>
              <a:ext uri="{FF2B5EF4-FFF2-40B4-BE49-F238E27FC236}">
                <a16:creationId xmlns:a16="http://schemas.microsoft.com/office/drawing/2014/main" id="{726DE75E-A6E0-4251-8249-AA8A698B0B96}"/>
              </a:ext>
            </a:extLst>
          </p:cNvPr>
          <p:cNvSpPr/>
          <p:nvPr/>
        </p:nvSpPr>
        <p:spPr bwMode="auto">
          <a:xfrm>
            <a:off x="5400117"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1.06</a:t>
            </a:r>
            <a:endParaRPr lang="en-US" sz="1100" b="1" i="1" dirty="0">
              <a:solidFill>
                <a:srgbClr val="99C0C5"/>
              </a:solidFill>
              <a:latin typeface="Arial Narrow" panose="020B0606020202030204" pitchFamily="34" charset="0"/>
            </a:endParaRPr>
          </a:p>
        </p:txBody>
      </p:sp>
      <p:sp>
        <p:nvSpPr>
          <p:cNvPr id="21" name="Rectangle 20">
            <a:extLst>
              <a:ext uri="{FF2B5EF4-FFF2-40B4-BE49-F238E27FC236}">
                <a16:creationId xmlns:a16="http://schemas.microsoft.com/office/drawing/2014/main" id="{065C585B-D3BF-4BBF-AA91-A83D8D181919}"/>
              </a:ext>
            </a:extLst>
          </p:cNvPr>
          <p:cNvSpPr/>
          <p:nvPr/>
        </p:nvSpPr>
        <p:spPr bwMode="auto">
          <a:xfrm>
            <a:off x="7135972" y="5120014"/>
            <a:ext cx="1122416" cy="550563"/>
          </a:xfrm>
          <a:prstGeom prst="rect">
            <a:avLst/>
          </a:prstGeom>
          <a:noFill/>
          <a:ln w="9525"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algn="ctr" defTabSz="914293" eaLnBrk="0" fontAlgn="base" hangingPunct="0">
              <a:spcBef>
                <a:spcPct val="0"/>
              </a:spcBef>
              <a:spcAft>
                <a:spcPct val="0"/>
              </a:spcAft>
            </a:pPr>
            <a:r>
              <a:rPr lang="en-US" sz="3200" b="1" dirty="0">
                <a:solidFill>
                  <a:srgbClr val="99C0C5"/>
                </a:solidFill>
                <a:latin typeface="Arial Narrow" panose="020B0606020202030204" pitchFamily="34" charset="0"/>
              </a:rPr>
              <a:t>2.70</a:t>
            </a:r>
            <a:endParaRPr lang="en-US" sz="1100" b="1" i="1" dirty="0">
              <a:solidFill>
                <a:srgbClr val="99C0C5"/>
              </a:solidFill>
              <a:latin typeface="Arial Narrow" panose="020B0606020202030204" pitchFamily="34" charset="0"/>
            </a:endParaRPr>
          </a:p>
        </p:txBody>
      </p:sp>
      <p:sp>
        <p:nvSpPr>
          <p:cNvPr id="22" name="TextBox 21">
            <a:extLst>
              <a:ext uri="{FF2B5EF4-FFF2-40B4-BE49-F238E27FC236}">
                <a16:creationId xmlns:a16="http://schemas.microsoft.com/office/drawing/2014/main" id="{1B3E49E8-FD3A-4F5B-80DF-129B3C00DF80}"/>
              </a:ext>
            </a:extLst>
          </p:cNvPr>
          <p:cNvSpPr txBox="1"/>
          <p:nvPr/>
        </p:nvSpPr>
        <p:spPr>
          <a:xfrm>
            <a:off x="4783092" y="5618667"/>
            <a:ext cx="3922776" cy="400087"/>
          </a:xfrm>
          <a:prstGeom prst="rect">
            <a:avLst/>
          </a:prstGeom>
          <a:noFill/>
        </p:spPr>
        <p:txBody>
          <a:bodyPr wrap="square" lIns="91418" tIns="45709" rIns="91418" bIns="45709" rtlCol="0">
            <a:spAutoFit/>
          </a:bodyPr>
          <a:lstStyle/>
          <a:p>
            <a:pPr algn="ctr">
              <a:spcBef>
                <a:spcPts val="400"/>
              </a:spcBef>
              <a:spcAft>
                <a:spcPts val="400"/>
              </a:spcAft>
              <a:buClr>
                <a:srgbClr val="00828A"/>
              </a:buClr>
              <a:buSzPct val="100000"/>
              <a:tabLst>
                <a:tab pos="1257300" algn="l"/>
                <a:tab pos="6286500" algn="l"/>
              </a:tabLst>
            </a:pPr>
            <a:r>
              <a:rPr lang="en-US" sz="1000" i="1" dirty="0">
                <a:latin typeface="Arial Narrow" panose="020B0606020202030204" pitchFamily="34" charset="0"/>
              </a:rPr>
              <a:t>We maintain our position as an industry leader in safety and continue to make progress toward our goal of zero workplace injuries</a:t>
            </a:r>
            <a:endParaRPr lang="en-US" sz="1000" b="1" i="1" dirty="0">
              <a:latin typeface="Arial Narrow" panose="020B0606020202030204" pitchFamily="34" charset="0"/>
            </a:endParaRPr>
          </a:p>
        </p:txBody>
      </p:sp>
    </p:spTree>
    <p:extLst>
      <p:ext uri="{BB962C8B-B14F-4D97-AF65-F5344CB8AC3E}">
        <p14:creationId xmlns:p14="http://schemas.microsoft.com/office/powerpoint/2010/main" val="591225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4B542-E78B-4A3B-9297-C1D735378630}"/>
              </a:ext>
            </a:extLst>
          </p:cNvPr>
          <p:cNvSpPr>
            <a:spLocks noGrp="1"/>
          </p:cNvSpPr>
          <p:nvPr>
            <p:ph type="title"/>
          </p:nvPr>
        </p:nvSpPr>
        <p:spPr>
          <a:xfrm>
            <a:off x="361239" y="569356"/>
            <a:ext cx="8065526" cy="516749"/>
          </a:xfrm>
        </p:spPr>
        <p:txBody>
          <a:bodyPr/>
          <a:lstStyle/>
          <a:p>
            <a:r>
              <a:rPr lang="en-US" dirty="0"/>
              <a:t>KEY FINANCIAL DATA – INCOME STATEMENT</a:t>
            </a:r>
          </a:p>
        </p:txBody>
      </p:sp>
      <p:sp>
        <p:nvSpPr>
          <p:cNvPr id="6" name="Text Box 3">
            <a:extLst>
              <a:ext uri="{FF2B5EF4-FFF2-40B4-BE49-F238E27FC236}">
                <a16:creationId xmlns:a16="http://schemas.microsoft.com/office/drawing/2014/main" id="{5735D1B5-017B-4BEE-BA5E-C4AA45E7D289}"/>
              </a:ext>
            </a:extLst>
          </p:cNvPr>
          <p:cNvSpPr txBox="1">
            <a:spLocks noChangeArrowheads="1"/>
          </p:cNvSpPr>
          <p:nvPr/>
        </p:nvSpPr>
        <p:spPr bwMode="auto">
          <a:xfrm>
            <a:off x="378628" y="1112263"/>
            <a:ext cx="25410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 Thousands, except per share information) </a:t>
            </a:r>
          </a:p>
        </p:txBody>
      </p:sp>
      <p:graphicFrame>
        <p:nvGraphicFramePr>
          <p:cNvPr id="5" name="Object 4">
            <a:extLst>
              <a:ext uri="{FF2B5EF4-FFF2-40B4-BE49-F238E27FC236}">
                <a16:creationId xmlns:a16="http://schemas.microsoft.com/office/drawing/2014/main" id="{2419E058-DFAC-404E-8354-0B780629FE65}"/>
              </a:ext>
            </a:extLst>
          </p:cNvPr>
          <p:cNvGraphicFramePr>
            <a:graphicFrameLocks noChangeAspect="1"/>
          </p:cNvGraphicFramePr>
          <p:nvPr>
            <p:extLst>
              <p:ext uri="{D42A27DB-BD31-4B8C-83A1-F6EECF244321}">
                <p14:modId xmlns:p14="http://schemas.microsoft.com/office/powerpoint/2010/main" val="3236502102"/>
              </p:ext>
            </p:extLst>
          </p:nvPr>
        </p:nvGraphicFramePr>
        <p:xfrm>
          <a:off x="506684" y="1677396"/>
          <a:ext cx="8083296" cy="2813980"/>
        </p:xfrm>
        <a:graphic>
          <a:graphicData uri="http://schemas.openxmlformats.org/presentationml/2006/ole">
            <mc:AlternateContent xmlns:mc="http://schemas.openxmlformats.org/markup-compatibility/2006">
              <mc:Choice xmlns:v="urn:schemas-microsoft-com:vml" Requires="v">
                <p:oleObj spid="_x0000_s2087" name="Worksheet" r:id="rId3" imgW="9791847" imgH="3390900" progId="Excel.Sheet.12">
                  <p:link updateAutomatic="1"/>
                </p:oleObj>
              </mc:Choice>
              <mc:Fallback>
                <p:oleObj name="Worksheet" r:id="rId3" imgW="9791847" imgH="3390900" progId="Excel.Sheet.12">
                  <p:link updateAutomatic="1"/>
                  <p:pic>
                    <p:nvPicPr>
                      <p:cNvPr id="3" name="Object 2">
                        <a:extLst>
                          <a:ext uri="{FF2B5EF4-FFF2-40B4-BE49-F238E27FC236}">
                            <a16:creationId xmlns:a16="http://schemas.microsoft.com/office/drawing/2014/main" id="{3D5E1D72-3A25-4AA0-BFBF-256682AC9567}"/>
                          </a:ext>
                        </a:extLst>
                      </p:cNvPr>
                      <p:cNvPicPr/>
                      <p:nvPr/>
                    </p:nvPicPr>
                    <p:blipFill>
                      <a:blip r:embed="rId4"/>
                      <a:stretch>
                        <a:fillRect/>
                      </a:stretch>
                    </p:blipFill>
                    <p:spPr>
                      <a:xfrm>
                        <a:off x="506684" y="1677396"/>
                        <a:ext cx="8083296" cy="2813980"/>
                      </a:xfrm>
                      <a:prstGeom prst="rect">
                        <a:avLst/>
                      </a:prstGeom>
                    </p:spPr>
                  </p:pic>
                </p:oleObj>
              </mc:Fallback>
            </mc:AlternateContent>
          </a:graphicData>
        </a:graphic>
      </p:graphicFrame>
    </p:spTree>
    <p:extLst>
      <p:ext uri="{BB962C8B-B14F-4D97-AF65-F5344CB8AC3E}">
        <p14:creationId xmlns:p14="http://schemas.microsoft.com/office/powerpoint/2010/main" val="306773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EA0BC5-B775-425E-94A5-598737E71495}"/>
              </a:ext>
            </a:extLst>
          </p:cNvPr>
          <p:cNvSpPr>
            <a:spLocks noGrp="1"/>
          </p:cNvSpPr>
          <p:nvPr>
            <p:ph type="title"/>
          </p:nvPr>
        </p:nvSpPr>
        <p:spPr>
          <a:xfrm>
            <a:off x="361242" y="517595"/>
            <a:ext cx="8065526" cy="568507"/>
          </a:xfrm>
        </p:spPr>
        <p:txBody>
          <a:bodyPr/>
          <a:lstStyle/>
          <a:p>
            <a:r>
              <a:rPr lang="en-US" dirty="0"/>
              <a:t>KEY FINANCIAL DATA – BALANCE SHEET </a:t>
            </a:r>
          </a:p>
        </p:txBody>
      </p:sp>
      <p:sp>
        <p:nvSpPr>
          <p:cNvPr id="5" name="Text Box 3">
            <a:extLst>
              <a:ext uri="{FF2B5EF4-FFF2-40B4-BE49-F238E27FC236}">
                <a16:creationId xmlns:a16="http://schemas.microsoft.com/office/drawing/2014/main" id="{EC203488-DF67-4D27-9DE7-A3D9E5D3D4CE}"/>
              </a:ext>
            </a:extLst>
          </p:cNvPr>
          <p:cNvSpPr txBox="1">
            <a:spLocks noChangeArrowheads="1"/>
          </p:cNvSpPr>
          <p:nvPr/>
        </p:nvSpPr>
        <p:spPr bwMode="auto">
          <a:xfrm>
            <a:off x="378628" y="1112263"/>
            <a:ext cx="97013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r>
              <a:rPr lang="en-US" altLang="en-US" sz="800" dirty="0">
                <a:latin typeface="Verdana" panose="020B0604030504040204" pitchFamily="34" charset="0"/>
                <a:ea typeface="Verdana" panose="020B0604030504040204" pitchFamily="34" charset="0"/>
              </a:rPr>
              <a:t>($ Thousands) </a:t>
            </a:r>
          </a:p>
        </p:txBody>
      </p:sp>
      <p:graphicFrame>
        <p:nvGraphicFramePr>
          <p:cNvPr id="6" name="Object 5">
            <a:extLst>
              <a:ext uri="{FF2B5EF4-FFF2-40B4-BE49-F238E27FC236}">
                <a16:creationId xmlns:a16="http://schemas.microsoft.com/office/drawing/2014/main" id="{26B92AEF-8068-492C-B437-C4B9109304BB}"/>
              </a:ext>
            </a:extLst>
          </p:cNvPr>
          <p:cNvGraphicFramePr>
            <a:graphicFrameLocks noChangeAspect="1"/>
          </p:cNvGraphicFramePr>
          <p:nvPr>
            <p:extLst>
              <p:ext uri="{D42A27DB-BD31-4B8C-83A1-F6EECF244321}">
                <p14:modId xmlns:p14="http://schemas.microsoft.com/office/powerpoint/2010/main" val="3035403805"/>
              </p:ext>
            </p:extLst>
          </p:nvPr>
        </p:nvGraphicFramePr>
        <p:xfrm>
          <a:off x="981075" y="1520404"/>
          <a:ext cx="7196328" cy="3894034"/>
        </p:xfrm>
        <a:graphic>
          <a:graphicData uri="http://schemas.openxmlformats.org/presentationml/2006/ole">
            <mc:AlternateContent xmlns:mc="http://schemas.openxmlformats.org/markup-compatibility/2006">
              <mc:Choice xmlns:v="urn:schemas-microsoft-com:vml" Requires="v">
                <p:oleObj spid="_x0000_s3110" name="Worksheet" r:id="rId3" imgW="7181747" imgH="3886200" progId="Excel.Sheet.12">
                  <p:link updateAutomatic="1"/>
                </p:oleObj>
              </mc:Choice>
              <mc:Fallback>
                <p:oleObj name="Worksheet" r:id="rId3" imgW="7181747" imgH="3886200" progId="Excel.Sheet.12">
                  <p:link updateAutomatic="1"/>
                  <p:pic>
                    <p:nvPicPr>
                      <p:cNvPr id="4" name="Object 3">
                        <a:extLst>
                          <a:ext uri="{FF2B5EF4-FFF2-40B4-BE49-F238E27FC236}">
                            <a16:creationId xmlns:a16="http://schemas.microsoft.com/office/drawing/2014/main" id="{E907BDB3-08A3-4611-8BF6-5C96A1DE3E37}"/>
                          </a:ext>
                        </a:extLst>
                      </p:cNvPr>
                      <p:cNvPicPr/>
                      <p:nvPr/>
                    </p:nvPicPr>
                    <p:blipFill>
                      <a:blip r:embed="rId4"/>
                      <a:stretch>
                        <a:fillRect/>
                      </a:stretch>
                    </p:blipFill>
                    <p:spPr>
                      <a:xfrm>
                        <a:off x="981075" y="1520404"/>
                        <a:ext cx="7196328" cy="3894034"/>
                      </a:xfrm>
                      <a:prstGeom prst="rect">
                        <a:avLst/>
                      </a:prstGeom>
                    </p:spPr>
                  </p:pic>
                </p:oleObj>
              </mc:Fallback>
            </mc:AlternateContent>
          </a:graphicData>
        </a:graphic>
      </p:graphicFrame>
    </p:spTree>
    <p:extLst>
      <p:ext uri="{BB962C8B-B14F-4D97-AF65-F5344CB8AC3E}">
        <p14:creationId xmlns:p14="http://schemas.microsoft.com/office/powerpoint/2010/main" val="372129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E825C-B536-4339-B246-9159D55545B8}"/>
              </a:ext>
            </a:extLst>
          </p:cNvPr>
          <p:cNvSpPr>
            <a:spLocks noGrp="1"/>
          </p:cNvSpPr>
          <p:nvPr>
            <p:ph type="title"/>
          </p:nvPr>
        </p:nvSpPr>
        <p:spPr>
          <a:xfrm>
            <a:off x="369864" y="534843"/>
            <a:ext cx="8065526" cy="551255"/>
          </a:xfrm>
        </p:spPr>
        <p:txBody>
          <a:bodyPr>
            <a:normAutofit/>
          </a:bodyPr>
          <a:lstStyle/>
          <a:p>
            <a:r>
              <a:rPr lang="en-US" dirty="0"/>
              <a:t>BALANCED CAPITAL ALLOCATOR</a:t>
            </a:r>
          </a:p>
        </p:txBody>
      </p:sp>
      <p:graphicFrame>
        <p:nvGraphicFramePr>
          <p:cNvPr id="31" name="Chart 30">
            <a:extLst>
              <a:ext uri="{FF2B5EF4-FFF2-40B4-BE49-F238E27FC236}">
                <a16:creationId xmlns:a16="http://schemas.microsoft.com/office/drawing/2014/main" id="{08DA6104-E495-4476-9504-6682E75560F8}"/>
              </a:ext>
            </a:extLst>
          </p:cNvPr>
          <p:cNvGraphicFramePr/>
          <p:nvPr>
            <p:extLst>
              <p:ext uri="{D42A27DB-BD31-4B8C-83A1-F6EECF244321}">
                <p14:modId xmlns:p14="http://schemas.microsoft.com/office/powerpoint/2010/main" val="264536169"/>
              </p:ext>
            </p:extLst>
          </p:nvPr>
        </p:nvGraphicFramePr>
        <p:xfrm>
          <a:off x="624779" y="1669248"/>
          <a:ext cx="7921487" cy="3399183"/>
        </p:xfrm>
        <a:graphic>
          <a:graphicData uri="http://schemas.openxmlformats.org/drawingml/2006/chart">
            <c:chart xmlns:c="http://schemas.openxmlformats.org/drawingml/2006/chart" xmlns:r="http://schemas.openxmlformats.org/officeDocument/2006/relationships" r:id="rId2"/>
          </a:graphicData>
        </a:graphic>
      </p:graphicFrame>
      <p:cxnSp>
        <p:nvCxnSpPr>
          <p:cNvPr id="32" name="Straight Arrow Connector 31">
            <a:extLst>
              <a:ext uri="{FF2B5EF4-FFF2-40B4-BE49-F238E27FC236}">
                <a16:creationId xmlns:a16="http://schemas.microsoft.com/office/drawing/2014/main" id="{C62C16BF-E21D-4EB4-BBE3-F31F7DF1687A}"/>
              </a:ext>
            </a:extLst>
          </p:cNvPr>
          <p:cNvCxnSpPr/>
          <p:nvPr/>
        </p:nvCxnSpPr>
        <p:spPr bwMode="auto">
          <a:xfrm>
            <a:off x="7451175" y="1822311"/>
            <a:ext cx="0" cy="1502780"/>
          </a:xfrm>
          <a:prstGeom prst="straightConnector1">
            <a:avLst/>
          </a:prstGeom>
          <a:solidFill>
            <a:srgbClr val="FF9801"/>
          </a:solidFill>
          <a:ln w="12700" cap="flat" cmpd="sng" algn="ctr">
            <a:solidFill>
              <a:srgbClr val="7F7F7F"/>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33" name="Group 32">
            <a:extLst>
              <a:ext uri="{FF2B5EF4-FFF2-40B4-BE49-F238E27FC236}">
                <a16:creationId xmlns:a16="http://schemas.microsoft.com/office/drawing/2014/main" id="{9B722CFC-7D95-49B1-AE4F-89BF78358BED}"/>
              </a:ext>
            </a:extLst>
          </p:cNvPr>
          <p:cNvGrpSpPr/>
          <p:nvPr/>
        </p:nvGrpSpPr>
        <p:grpSpPr>
          <a:xfrm>
            <a:off x="7193280" y="2438503"/>
            <a:ext cx="655320" cy="237744"/>
            <a:chOff x="7193280" y="2186812"/>
            <a:chExt cx="655320" cy="237744"/>
          </a:xfrm>
        </p:grpSpPr>
        <p:sp>
          <p:nvSpPr>
            <p:cNvPr id="62" name="Oval 61">
              <a:extLst>
                <a:ext uri="{FF2B5EF4-FFF2-40B4-BE49-F238E27FC236}">
                  <a16:creationId xmlns:a16="http://schemas.microsoft.com/office/drawing/2014/main" id="{CA28B467-D19F-4DE1-9246-FC7178706009}"/>
                </a:ext>
              </a:extLst>
            </p:cNvPr>
            <p:cNvSpPr/>
            <p:nvPr/>
          </p:nvSpPr>
          <p:spPr bwMode="auto">
            <a:xfrm>
              <a:off x="7250007" y="2186812"/>
              <a:ext cx="402336" cy="237744"/>
            </a:xfrm>
            <a:prstGeom prst="ellipse">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Helvetica" pitchFamily="34" charset="0"/>
              </a:endParaRPr>
            </a:p>
          </p:txBody>
        </p:sp>
        <p:sp>
          <p:nvSpPr>
            <p:cNvPr id="63" name="TextBox 62">
              <a:extLst>
                <a:ext uri="{FF2B5EF4-FFF2-40B4-BE49-F238E27FC236}">
                  <a16:creationId xmlns:a16="http://schemas.microsoft.com/office/drawing/2014/main" id="{C0378C84-06F4-4ED8-BC61-4860E4092B98}"/>
                </a:ext>
              </a:extLst>
            </p:cNvPr>
            <p:cNvSpPr txBox="1"/>
            <p:nvPr/>
          </p:nvSpPr>
          <p:spPr>
            <a:xfrm>
              <a:off x="7193280" y="2190268"/>
              <a:ext cx="655320" cy="230832"/>
            </a:xfrm>
            <a:prstGeom prst="rect">
              <a:avLst/>
            </a:prstGeom>
            <a:noFill/>
          </p:spPr>
          <p:txBody>
            <a:bodyPr wrap="square" rtlCol="0">
              <a:spAutoFit/>
            </a:bodyPr>
            <a:lstStyle/>
            <a:p>
              <a:r>
                <a:rPr lang="en-US" sz="900" dirty="0">
                  <a:latin typeface="Arial" panose="020B0604020202020204" pitchFamily="34" charset="0"/>
                  <a:cs typeface="Arial" panose="020B0604020202020204" pitchFamily="34" charset="0"/>
                </a:rPr>
                <a:t>~50%</a:t>
              </a:r>
            </a:p>
          </p:txBody>
        </p:sp>
      </p:grpSp>
      <p:cxnSp>
        <p:nvCxnSpPr>
          <p:cNvPr id="64" name="Straight Arrow Connector 63">
            <a:extLst>
              <a:ext uri="{FF2B5EF4-FFF2-40B4-BE49-F238E27FC236}">
                <a16:creationId xmlns:a16="http://schemas.microsoft.com/office/drawing/2014/main" id="{EFF147FA-CFCD-4E1C-8A78-63E16D56294A}"/>
              </a:ext>
            </a:extLst>
          </p:cNvPr>
          <p:cNvCxnSpPr/>
          <p:nvPr/>
        </p:nvCxnSpPr>
        <p:spPr bwMode="auto">
          <a:xfrm>
            <a:off x="7449586" y="3408218"/>
            <a:ext cx="0" cy="1312343"/>
          </a:xfrm>
          <a:prstGeom prst="straightConnector1">
            <a:avLst/>
          </a:prstGeom>
          <a:solidFill>
            <a:srgbClr val="FF9801"/>
          </a:solidFill>
          <a:ln w="12700" cap="flat" cmpd="sng" algn="ctr">
            <a:solidFill>
              <a:srgbClr val="00616E"/>
            </a:solidFill>
            <a:prstDash val="solid"/>
            <a:round/>
            <a:headEnd type="oval"/>
            <a:tailEnd type="oval"/>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65" name="Group 64">
            <a:extLst>
              <a:ext uri="{FF2B5EF4-FFF2-40B4-BE49-F238E27FC236}">
                <a16:creationId xmlns:a16="http://schemas.microsoft.com/office/drawing/2014/main" id="{383B81DB-1607-4913-BF11-B37A59196652}"/>
              </a:ext>
            </a:extLst>
          </p:cNvPr>
          <p:cNvGrpSpPr/>
          <p:nvPr/>
        </p:nvGrpSpPr>
        <p:grpSpPr>
          <a:xfrm>
            <a:off x="7193280" y="3889391"/>
            <a:ext cx="655320" cy="234950"/>
            <a:chOff x="7193280" y="3683882"/>
            <a:chExt cx="655320" cy="234950"/>
          </a:xfrm>
        </p:grpSpPr>
        <p:sp>
          <p:nvSpPr>
            <p:cNvPr id="66" name="Oval 65">
              <a:extLst>
                <a:ext uri="{FF2B5EF4-FFF2-40B4-BE49-F238E27FC236}">
                  <a16:creationId xmlns:a16="http://schemas.microsoft.com/office/drawing/2014/main" id="{0C35235B-2092-493B-B73D-5124F64A0175}"/>
                </a:ext>
              </a:extLst>
            </p:cNvPr>
            <p:cNvSpPr/>
            <p:nvPr/>
          </p:nvSpPr>
          <p:spPr bwMode="auto">
            <a:xfrm>
              <a:off x="7248417" y="3683882"/>
              <a:ext cx="405517" cy="234950"/>
            </a:xfrm>
            <a:prstGeom prst="ellipse">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050" i="0" u="none" strike="noStrike" cap="none" normalizeH="0" baseline="0" dirty="0">
                <a:ln>
                  <a:noFill/>
                </a:ln>
                <a:solidFill>
                  <a:srgbClr val="00616E"/>
                </a:solidFill>
                <a:effectLst/>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8FB5BD70-07C4-447B-B154-E9EC527F7C0D}"/>
                </a:ext>
              </a:extLst>
            </p:cNvPr>
            <p:cNvSpPr txBox="1"/>
            <p:nvPr/>
          </p:nvSpPr>
          <p:spPr>
            <a:xfrm>
              <a:off x="7193280" y="3687600"/>
              <a:ext cx="655320" cy="230832"/>
            </a:xfrm>
            <a:prstGeom prst="rect">
              <a:avLst/>
            </a:prstGeom>
            <a:noFill/>
          </p:spPr>
          <p:txBody>
            <a:bodyPr wrap="square" rtlCol="0">
              <a:spAutoFit/>
            </a:bodyPr>
            <a:lstStyle/>
            <a:p>
              <a:r>
                <a:rPr lang="en-US" sz="900" dirty="0">
                  <a:solidFill>
                    <a:srgbClr val="00616E"/>
                  </a:solidFill>
                  <a:latin typeface="Arial" panose="020B0604020202020204" pitchFamily="34" charset="0"/>
                  <a:cs typeface="Arial" panose="020B0604020202020204" pitchFamily="34" charset="0"/>
                </a:rPr>
                <a:t>~50%</a:t>
              </a:r>
            </a:p>
          </p:txBody>
        </p:sp>
      </p:grpSp>
      <p:sp>
        <p:nvSpPr>
          <p:cNvPr id="68" name="TextBox 67">
            <a:extLst>
              <a:ext uri="{FF2B5EF4-FFF2-40B4-BE49-F238E27FC236}">
                <a16:creationId xmlns:a16="http://schemas.microsoft.com/office/drawing/2014/main" id="{E3F0BF17-5306-4879-8DCF-10A18C4A6250}"/>
              </a:ext>
            </a:extLst>
          </p:cNvPr>
          <p:cNvSpPr txBox="1"/>
          <p:nvPr/>
        </p:nvSpPr>
        <p:spPr>
          <a:xfrm>
            <a:off x="624779" y="1360973"/>
            <a:ext cx="7921487" cy="276999"/>
          </a:xfrm>
          <a:prstGeom prst="rect">
            <a:avLst/>
          </a:prstGeom>
          <a:solidFill>
            <a:srgbClr val="00616E"/>
          </a:solidFill>
        </p:spPr>
        <p:txBody>
          <a:bodyPr wrap="square" rtlCol="0">
            <a:spAutoFit/>
          </a:bodyPr>
          <a:lstStyle/>
          <a:p>
            <a:pPr algn="l"/>
            <a:r>
              <a:rPr lang="en-US" sz="1200" dirty="0">
                <a:solidFill>
                  <a:schemeClr val="bg1"/>
                </a:solidFill>
                <a:latin typeface="Arial" panose="020B0604020202020204" pitchFamily="34" charset="0"/>
                <a:cs typeface="Arial" panose="020B0604020202020204" pitchFamily="34" charset="0"/>
              </a:rPr>
              <a:t>EMCOR Capital Allocation by Year </a:t>
            </a:r>
            <a:r>
              <a:rPr lang="en-US" sz="1200" b="0" i="1" dirty="0">
                <a:solidFill>
                  <a:schemeClr val="bg1"/>
                </a:solidFill>
                <a:latin typeface="Arial" panose="020B0604020202020204" pitchFamily="34" charset="0"/>
                <a:cs typeface="Arial" panose="020B0604020202020204" pitchFamily="34" charset="0"/>
              </a:rPr>
              <a:t>(%)</a:t>
            </a:r>
          </a:p>
        </p:txBody>
      </p:sp>
      <p:grpSp>
        <p:nvGrpSpPr>
          <p:cNvPr id="69" name="Group 68">
            <a:extLst>
              <a:ext uri="{FF2B5EF4-FFF2-40B4-BE49-F238E27FC236}">
                <a16:creationId xmlns:a16="http://schemas.microsoft.com/office/drawing/2014/main" id="{7634887D-F71C-4F2F-8C96-1065DD681433}"/>
              </a:ext>
            </a:extLst>
          </p:cNvPr>
          <p:cNvGrpSpPr/>
          <p:nvPr/>
        </p:nvGrpSpPr>
        <p:grpSpPr>
          <a:xfrm>
            <a:off x="1828800" y="5320352"/>
            <a:ext cx="2245675" cy="623248"/>
            <a:chOff x="1415488" y="5196840"/>
            <a:chExt cx="2245675" cy="623248"/>
          </a:xfrm>
        </p:grpSpPr>
        <p:sp>
          <p:nvSpPr>
            <p:cNvPr id="70" name="TextBox 69">
              <a:extLst>
                <a:ext uri="{FF2B5EF4-FFF2-40B4-BE49-F238E27FC236}">
                  <a16:creationId xmlns:a16="http://schemas.microsoft.com/office/drawing/2014/main" id="{BB87B756-AF1C-40AA-AB38-BBA87874801F}"/>
                </a:ext>
              </a:extLst>
            </p:cNvPr>
            <p:cNvSpPr txBox="1"/>
            <p:nvPr/>
          </p:nvSpPr>
          <p:spPr>
            <a:xfrm>
              <a:off x="1415488"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00616E"/>
                  </a:solidFill>
                  <a:latin typeface="Arial" panose="020B0604020202020204" pitchFamily="34" charset="0"/>
                  <a:cs typeface="Arial" panose="020B0604020202020204" pitchFamily="34" charset="0"/>
                </a:rPr>
                <a:t>Business Reinvestment</a:t>
              </a:r>
            </a:p>
          </p:txBody>
        </p:sp>
        <p:grpSp>
          <p:nvGrpSpPr>
            <p:cNvPr id="71" name="Group 70">
              <a:extLst>
                <a:ext uri="{FF2B5EF4-FFF2-40B4-BE49-F238E27FC236}">
                  <a16:creationId xmlns:a16="http://schemas.microsoft.com/office/drawing/2014/main" id="{8451593F-8DF3-4F4C-B984-6962F595D94A}"/>
                </a:ext>
              </a:extLst>
            </p:cNvPr>
            <p:cNvGrpSpPr/>
            <p:nvPr/>
          </p:nvGrpSpPr>
          <p:grpSpPr>
            <a:xfrm>
              <a:off x="1665320" y="5450756"/>
              <a:ext cx="1995843" cy="369332"/>
              <a:chOff x="1851660" y="5565301"/>
              <a:chExt cx="1995843" cy="369332"/>
            </a:xfrm>
          </p:grpSpPr>
          <p:grpSp>
            <p:nvGrpSpPr>
              <p:cNvPr id="72" name="Group 71">
                <a:extLst>
                  <a:ext uri="{FF2B5EF4-FFF2-40B4-BE49-F238E27FC236}">
                    <a16:creationId xmlns:a16="http://schemas.microsoft.com/office/drawing/2014/main" id="{D66A4A83-72D2-4B6C-A19C-A965000F1011}"/>
                  </a:ext>
                </a:extLst>
              </p:cNvPr>
              <p:cNvGrpSpPr/>
              <p:nvPr/>
            </p:nvGrpSpPr>
            <p:grpSpPr>
              <a:xfrm>
                <a:off x="1851660" y="5565301"/>
                <a:ext cx="930108" cy="369332"/>
                <a:chOff x="1851660" y="5565301"/>
                <a:chExt cx="930108" cy="369332"/>
              </a:xfrm>
            </p:grpSpPr>
            <p:sp>
              <p:nvSpPr>
                <p:cNvPr id="76" name="Rectangle 75">
                  <a:extLst>
                    <a:ext uri="{FF2B5EF4-FFF2-40B4-BE49-F238E27FC236}">
                      <a16:creationId xmlns:a16="http://schemas.microsoft.com/office/drawing/2014/main" id="{352CDCF6-287B-4E6E-A5F2-F175D7FA28DC}"/>
                    </a:ext>
                  </a:extLst>
                </p:cNvPr>
                <p:cNvSpPr/>
                <p:nvPr/>
              </p:nvSpPr>
              <p:spPr bwMode="auto">
                <a:xfrm>
                  <a:off x="1851660" y="5612137"/>
                  <a:ext cx="137160" cy="137160"/>
                </a:xfrm>
                <a:prstGeom prst="rect">
                  <a:avLst/>
                </a:prstGeom>
                <a:solidFill>
                  <a:srgbClr val="00616E"/>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77" name="TextBox 76">
                  <a:extLst>
                    <a:ext uri="{FF2B5EF4-FFF2-40B4-BE49-F238E27FC236}">
                      <a16:creationId xmlns:a16="http://schemas.microsoft.com/office/drawing/2014/main" id="{2C8C889E-6C4B-4862-A828-CF5AD50E944A}"/>
                    </a:ext>
                  </a:extLst>
                </p:cNvPr>
                <p:cNvSpPr txBox="1"/>
                <p:nvPr/>
              </p:nvSpPr>
              <p:spPr>
                <a:xfrm>
                  <a:off x="1988510" y="5565301"/>
                  <a:ext cx="793258" cy="3693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Acquisitions</a:t>
                  </a:r>
                </a:p>
              </p:txBody>
            </p:sp>
          </p:grpSp>
          <p:grpSp>
            <p:nvGrpSpPr>
              <p:cNvPr id="73" name="Group 72">
                <a:extLst>
                  <a:ext uri="{FF2B5EF4-FFF2-40B4-BE49-F238E27FC236}">
                    <a16:creationId xmlns:a16="http://schemas.microsoft.com/office/drawing/2014/main" id="{C9D7C374-DE1F-486C-B79B-5C5AE8928CF9}"/>
                  </a:ext>
                </a:extLst>
              </p:cNvPr>
              <p:cNvGrpSpPr/>
              <p:nvPr/>
            </p:nvGrpSpPr>
            <p:grpSpPr>
              <a:xfrm>
                <a:off x="2917706" y="5565301"/>
                <a:ext cx="929797" cy="230832"/>
                <a:chOff x="3116992" y="5565301"/>
                <a:chExt cx="929797" cy="230832"/>
              </a:xfrm>
            </p:grpSpPr>
            <p:sp>
              <p:nvSpPr>
                <p:cNvPr id="74" name="Rectangle 73">
                  <a:extLst>
                    <a:ext uri="{FF2B5EF4-FFF2-40B4-BE49-F238E27FC236}">
                      <a16:creationId xmlns:a16="http://schemas.microsoft.com/office/drawing/2014/main" id="{EDCDC707-2372-4A8B-B449-74D6090CB510}"/>
                    </a:ext>
                  </a:extLst>
                </p:cNvPr>
                <p:cNvSpPr/>
                <p:nvPr/>
              </p:nvSpPr>
              <p:spPr bwMode="auto">
                <a:xfrm>
                  <a:off x="3116992" y="5612137"/>
                  <a:ext cx="137160" cy="137160"/>
                </a:xfrm>
                <a:prstGeom prst="rect">
                  <a:avLst/>
                </a:prstGeom>
                <a:solidFill>
                  <a:srgbClr val="99C0C5"/>
                </a:solidFill>
                <a:ln w="7938" cap="flat" cmpd="sng" algn="ctr">
                  <a:solidFill>
                    <a:srgbClr val="00616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75" name="TextBox 74">
                  <a:extLst>
                    <a:ext uri="{FF2B5EF4-FFF2-40B4-BE49-F238E27FC236}">
                      <a16:creationId xmlns:a16="http://schemas.microsoft.com/office/drawing/2014/main" id="{A1F728AA-1BDB-403C-94E7-2C480E1A9A35}"/>
                    </a:ext>
                  </a:extLst>
                </p:cNvPr>
                <p:cNvSpPr txBox="1"/>
                <p:nvPr/>
              </p:nvSpPr>
              <p:spPr>
                <a:xfrm>
                  <a:off x="3254152" y="5565301"/>
                  <a:ext cx="792637"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Capex</a:t>
                  </a:r>
                </a:p>
              </p:txBody>
            </p:sp>
          </p:grpSp>
        </p:grpSp>
      </p:grpSp>
      <p:grpSp>
        <p:nvGrpSpPr>
          <p:cNvPr id="78" name="Group 77">
            <a:extLst>
              <a:ext uri="{FF2B5EF4-FFF2-40B4-BE49-F238E27FC236}">
                <a16:creationId xmlns:a16="http://schemas.microsoft.com/office/drawing/2014/main" id="{A10B2441-BCE2-4E81-9439-31EF647ED03D}"/>
              </a:ext>
            </a:extLst>
          </p:cNvPr>
          <p:cNvGrpSpPr/>
          <p:nvPr/>
        </p:nvGrpSpPr>
        <p:grpSpPr>
          <a:xfrm>
            <a:off x="4931271" y="5330129"/>
            <a:ext cx="2372238" cy="484748"/>
            <a:chOff x="4665171" y="5196840"/>
            <a:chExt cx="2372238" cy="484748"/>
          </a:xfrm>
        </p:grpSpPr>
        <p:sp>
          <p:nvSpPr>
            <p:cNvPr id="79" name="TextBox 78">
              <a:extLst>
                <a:ext uri="{FF2B5EF4-FFF2-40B4-BE49-F238E27FC236}">
                  <a16:creationId xmlns:a16="http://schemas.microsoft.com/office/drawing/2014/main" id="{B2DD29DB-2457-40BF-AB0E-AED90FF6866B}"/>
                </a:ext>
              </a:extLst>
            </p:cNvPr>
            <p:cNvSpPr txBox="1"/>
            <p:nvPr/>
          </p:nvSpPr>
          <p:spPr>
            <a:xfrm>
              <a:off x="4665171" y="5196840"/>
              <a:ext cx="2202180" cy="253916"/>
            </a:xfrm>
            <a:prstGeom prst="rect">
              <a:avLst/>
            </a:prstGeom>
            <a:noFill/>
          </p:spPr>
          <p:txBody>
            <a:bodyPr wrap="square" rtlCol="0">
              <a:spAutoFit/>
            </a:bodyPr>
            <a:lstStyle/>
            <a:p>
              <a:pPr algn="ctr" eaLnBrk="0" fontAlgn="base" hangingPunct="0">
                <a:spcBef>
                  <a:spcPct val="0"/>
                </a:spcBef>
                <a:spcAft>
                  <a:spcPct val="0"/>
                </a:spcAft>
              </a:pPr>
              <a:r>
                <a:rPr lang="en-US" sz="1050" b="1" u="sng" dirty="0">
                  <a:solidFill>
                    <a:srgbClr val="FFFFFF">
                      <a:lumMod val="50000"/>
                    </a:srgbClr>
                  </a:solidFill>
                  <a:latin typeface="Arial" panose="020B0604020202020204" pitchFamily="34" charset="0"/>
                  <a:cs typeface="Arial" panose="020B0604020202020204" pitchFamily="34" charset="0"/>
                </a:rPr>
                <a:t>Shareholder Return</a:t>
              </a:r>
            </a:p>
          </p:txBody>
        </p:sp>
        <p:grpSp>
          <p:nvGrpSpPr>
            <p:cNvPr id="80" name="Group 79">
              <a:extLst>
                <a:ext uri="{FF2B5EF4-FFF2-40B4-BE49-F238E27FC236}">
                  <a16:creationId xmlns:a16="http://schemas.microsoft.com/office/drawing/2014/main" id="{7604C775-FDF2-4520-94F2-86F1FF4372A0}"/>
                </a:ext>
              </a:extLst>
            </p:cNvPr>
            <p:cNvGrpSpPr/>
            <p:nvPr/>
          </p:nvGrpSpPr>
          <p:grpSpPr>
            <a:xfrm>
              <a:off x="4737755" y="5450756"/>
              <a:ext cx="2299654" cy="230832"/>
              <a:chOff x="4903511" y="5565301"/>
              <a:chExt cx="2299654" cy="230832"/>
            </a:xfrm>
          </p:grpSpPr>
          <p:grpSp>
            <p:nvGrpSpPr>
              <p:cNvPr id="81" name="Group 80">
                <a:extLst>
                  <a:ext uri="{FF2B5EF4-FFF2-40B4-BE49-F238E27FC236}">
                    <a16:creationId xmlns:a16="http://schemas.microsoft.com/office/drawing/2014/main" id="{4E28660C-C741-4EB4-94CC-BA5EB0380913}"/>
                  </a:ext>
                </a:extLst>
              </p:cNvPr>
              <p:cNvGrpSpPr/>
              <p:nvPr/>
            </p:nvGrpSpPr>
            <p:grpSpPr>
              <a:xfrm>
                <a:off x="4903511" y="5565301"/>
                <a:ext cx="822766" cy="230832"/>
                <a:chOff x="5111909" y="5565301"/>
                <a:chExt cx="822766" cy="230832"/>
              </a:xfrm>
            </p:grpSpPr>
            <p:sp>
              <p:nvSpPr>
                <p:cNvPr id="85" name="Rectangle 84">
                  <a:extLst>
                    <a:ext uri="{FF2B5EF4-FFF2-40B4-BE49-F238E27FC236}">
                      <a16:creationId xmlns:a16="http://schemas.microsoft.com/office/drawing/2014/main" id="{27BAB3B1-2D1B-4960-80CD-396557F674AD}"/>
                    </a:ext>
                  </a:extLst>
                </p:cNvPr>
                <p:cNvSpPr/>
                <p:nvPr/>
              </p:nvSpPr>
              <p:spPr bwMode="auto">
                <a:xfrm>
                  <a:off x="5111909" y="5612137"/>
                  <a:ext cx="137160" cy="137160"/>
                </a:xfrm>
                <a:prstGeom prst="rect">
                  <a:avLst/>
                </a:prstGeom>
                <a:solidFill>
                  <a:srgbClr val="7F7F7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86" name="TextBox 85">
                  <a:extLst>
                    <a:ext uri="{FF2B5EF4-FFF2-40B4-BE49-F238E27FC236}">
                      <a16:creationId xmlns:a16="http://schemas.microsoft.com/office/drawing/2014/main" id="{EFF858DD-D29D-4583-A33E-ED017FCB3AF9}"/>
                    </a:ext>
                  </a:extLst>
                </p:cNvPr>
                <p:cNvSpPr txBox="1"/>
                <p:nvPr/>
              </p:nvSpPr>
              <p:spPr>
                <a:xfrm>
                  <a:off x="5249069" y="5565301"/>
                  <a:ext cx="685606"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Dividends</a:t>
                  </a:r>
                </a:p>
              </p:txBody>
            </p:sp>
          </p:grpSp>
          <p:grpSp>
            <p:nvGrpSpPr>
              <p:cNvPr id="82" name="Group 81">
                <a:extLst>
                  <a:ext uri="{FF2B5EF4-FFF2-40B4-BE49-F238E27FC236}">
                    <a16:creationId xmlns:a16="http://schemas.microsoft.com/office/drawing/2014/main" id="{F42C2DC1-DF25-4688-A5D4-0709851B93D5}"/>
                  </a:ext>
                </a:extLst>
              </p:cNvPr>
              <p:cNvGrpSpPr/>
              <p:nvPr/>
            </p:nvGrpSpPr>
            <p:grpSpPr>
              <a:xfrm>
                <a:off x="5863437" y="5565301"/>
                <a:ext cx="1339728" cy="230832"/>
                <a:chOff x="6465177" y="5565301"/>
                <a:chExt cx="1339728" cy="230832"/>
              </a:xfrm>
            </p:grpSpPr>
            <p:sp>
              <p:nvSpPr>
                <p:cNvPr id="83" name="Rectangle 82">
                  <a:extLst>
                    <a:ext uri="{FF2B5EF4-FFF2-40B4-BE49-F238E27FC236}">
                      <a16:creationId xmlns:a16="http://schemas.microsoft.com/office/drawing/2014/main" id="{278531F0-B309-4A2C-A367-EEE8C9EFFF04}"/>
                    </a:ext>
                  </a:extLst>
                </p:cNvPr>
                <p:cNvSpPr/>
                <p:nvPr/>
              </p:nvSpPr>
              <p:spPr bwMode="auto">
                <a:xfrm>
                  <a:off x="6465177" y="5612137"/>
                  <a:ext cx="137160" cy="137160"/>
                </a:xfrm>
                <a:prstGeom prst="rect">
                  <a:avLst/>
                </a:prstGeom>
                <a:solidFill>
                  <a:srgbClr val="BFBFBF"/>
                </a:solidFill>
                <a:ln w="7938"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2400" b="1" dirty="0">
                    <a:solidFill>
                      <a:srgbClr val="000000"/>
                    </a:solidFill>
                    <a:latin typeface="Helvetica" pitchFamily="34" charset="0"/>
                  </a:endParaRPr>
                </a:p>
              </p:txBody>
            </p:sp>
            <p:sp>
              <p:nvSpPr>
                <p:cNvPr id="84" name="TextBox 83">
                  <a:extLst>
                    <a:ext uri="{FF2B5EF4-FFF2-40B4-BE49-F238E27FC236}">
                      <a16:creationId xmlns:a16="http://schemas.microsoft.com/office/drawing/2014/main" id="{23177F8C-B053-40F7-8A39-A07CF5B44B56}"/>
                    </a:ext>
                  </a:extLst>
                </p:cNvPr>
                <p:cNvSpPr txBox="1"/>
                <p:nvPr/>
              </p:nvSpPr>
              <p:spPr>
                <a:xfrm>
                  <a:off x="6602337" y="5565301"/>
                  <a:ext cx="1202568" cy="230832"/>
                </a:xfrm>
                <a:prstGeom prst="rect">
                  <a:avLst/>
                </a:prstGeom>
                <a:noFill/>
              </p:spPr>
              <p:txBody>
                <a:bodyPr wrap="square" rtlCol="0">
                  <a:spAutoFit/>
                </a:bodyPr>
                <a:lstStyle/>
                <a:p>
                  <a:pPr eaLnBrk="0" fontAlgn="base" hangingPunct="0">
                    <a:spcBef>
                      <a:spcPct val="0"/>
                    </a:spcBef>
                    <a:spcAft>
                      <a:spcPct val="0"/>
                    </a:spcAft>
                  </a:pPr>
                  <a:r>
                    <a:rPr lang="en-US" sz="900" dirty="0">
                      <a:solidFill>
                        <a:srgbClr val="000000"/>
                      </a:solidFill>
                      <a:latin typeface="Arial" panose="020B0604020202020204" pitchFamily="34" charset="0"/>
                      <a:cs typeface="Arial" panose="020B0604020202020204" pitchFamily="34" charset="0"/>
                    </a:rPr>
                    <a:t>Share Repurchases </a:t>
                  </a:r>
                </a:p>
              </p:txBody>
            </p:sp>
          </p:grpSp>
        </p:grpSp>
      </p:grpSp>
      <p:sp>
        <p:nvSpPr>
          <p:cNvPr id="2" name="TextBox 1">
            <a:extLst>
              <a:ext uri="{FF2B5EF4-FFF2-40B4-BE49-F238E27FC236}">
                <a16:creationId xmlns:a16="http://schemas.microsoft.com/office/drawing/2014/main" id="{D4074077-AE6E-453B-A5C7-A66196082445}"/>
              </a:ext>
            </a:extLst>
          </p:cNvPr>
          <p:cNvSpPr txBox="1"/>
          <p:nvPr/>
        </p:nvSpPr>
        <p:spPr>
          <a:xfrm>
            <a:off x="6150637" y="4921787"/>
            <a:ext cx="52770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(YTD)</a:t>
            </a:r>
          </a:p>
        </p:txBody>
      </p:sp>
      <p:sp>
        <p:nvSpPr>
          <p:cNvPr id="34" name="TextBox 33">
            <a:extLst>
              <a:ext uri="{FF2B5EF4-FFF2-40B4-BE49-F238E27FC236}">
                <a16:creationId xmlns:a16="http://schemas.microsoft.com/office/drawing/2014/main" id="{F02F8138-D856-4C6E-84A7-B72C3FB2AA8C}"/>
              </a:ext>
            </a:extLst>
          </p:cNvPr>
          <p:cNvSpPr txBox="1"/>
          <p:nvPr/>
        </p:nvSpPr>
        <p:spPr>
          <a:xfrm>
            <a:off x="7959310" y="4927541"/>
            <a:ext cx="527709"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(YTD)</a:t>
            </a:r>
          </a:p>
        </p:txBody>
      </p:sp>
    </p:spTree>
    <p:extLst>
      <p:ext uri="{BB962C8B-B14F-4D97-AF65-F5344CB8AC3E}">
        <p14:creationId xmlns:p14="http://schemas.microsoft.com/office/powerpoint/2010/main" val="1283764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39D27-2D83-4045-8D2A-ACCD63FEEAA4}"/>
              </a:ext>
            </a:extLst>
          </p:cNvPr>
          <p:cNvSpPr/>
          <p:nvPr/>
        </p:nvSpPr>
        <p:spPr>
          <a:xfrm>
            <a:off x="7151298" y="6055743"/>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C7E825C-B536-4339-B246-9159D55545B8}"/>
              </a:ext>
            </a:extLst>
          </p:cNvPr>
          <p:cNvSpPr>
            <a:spLocks noGrp="1"/>
          </p:cNvSpPr>
          <p:nvPr>
            <p:ph type="title"/>
          </p:nvPr>
        </p:nvSpPr>
        <p:spPr>
          <a:xfrm>
            <a:off x="369864" y="534843"/>
            <a:ext cx="8065526" cy="551255"/>
          </a:xfrm>
        </p:spPr>
        <p:txBody>
          <a:bodyPr>
            <a:normAutofit/>
          </a:bodyPr>
          <a:lstStyle/>
          <a:p>
            <a:r>
              <a:rPr lang="en-US" dirty="0"/>
              <a:t>2022 OUTLOOK FOR REMAINDER OF YEAR</a:t>
            </a:r>
          </a:p>
        </p:txBody>
      </p:sp>
      <p:sp>
        <p:nvSpPr>
          <p:cNvPr id="8" name="Text Box 1028">
            <a:extLst>
              <a:ext uri="{FF2B5EF4-FFF2-40B4-BE49-F238E27FC236}">
                <a16:creationId xmlns:a16="http://schemas.microsoft.com/office/drawing/2014/main" id="{319B782F-6131-4439-A5B5-CD325A678316}"/>
              </a:ext>
            </a:extLst>
          </p:cNvPr>
          <p:cNvSpPr txBox="1">
            <a:spLocks noChangeArrowheads="1"/>
          </p:cNvSpPr>
          <p:nvPr/>
        </p:nvSpPr>
        <p:spPr bwMode="auto">
          <a:xfrm>
            <a:off x="495299" y="1169704"/>
            <a:ext cx="8422124" cy="596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tabLst>
                <a:tab pos="1257300" algn="l"/>
                <a:tab pos="6286500" algn="l"/>
              </a:tabLst>
              <a:defRPr sz="2400">
                <a:solidFill>
                  <a:schemeClr val="tx1"/>
                </a:solidFill>
                <a:latin typeface="Times" pitchFamily="18" charset="0"/>
              </a:defRPr>
            </a:lvl1pPr>
            <a:lvl2pPr marL="800100" indent="-342900">
              <a:tabLst>
                <a:tab pos="1257300" algn="l"/>
                <a:tab pos="6286500" algn="l"/>
              </a:tabLst>
              <a:defRPr sz="2400">
                <a:solidFill>
                  <a:schemeClr val="tx1"/>
                </a:solidFill>
                <a:latin typeface="Times" pitchFamily="18" charset="0"/>
              </a:defRPr>
            </a:lvl2pPr>
            <a:lvl3pPr marL="800100" indent="-342900">
              <a:tabLst>
                <a:tab pos="1257300" algn="l"/>
                <a:tab pos="6286500" algn="l"/>
              </a:tabLst>
              <a:defRPr sz="2400">
                <a:solidFill>
                  <a:schemeClr val="tx1"/>
                </a:solidFill>
                <a:latin typeface="Times" pitchFamily="18" charset="0"/>
              </a:defRPr>
            </a:lvl3pPr>
            <a:lvl4pPr marL="1600200" indent="-228600">
              <a:tabLst>
                <a:tab pos="1257300" algn="l"/>
                <a:tab pos="6286500" algn="l"/>
              </a:tabLst>
              <a:defRPr sz="2400">
                <a:solidFill>
                  <a:schemeClr val="tx1"/>
                </a:solidFill>
                <a:latin typeface="Times" pitchFamily="18" charset="0"/>
              </a:defRPr>
            </a:lvl4pPr>
            <a:lvl5pPr marL="2057400" indent="-228600">
              <a:tabLst>
                <a:tab pos="1257300" algn="l"/>
                <a:tab pos="6286500" algn="l"/>
              </a:tabLst>
              <a:defRPr sz="2400">
                <a:solidFill>
                  <a:schemeClr val="tx1"/>
                </a:solidFill>
                <a:latin typeface="Times" pitchFamily="18" charset="0"/>
              </a:defRPr>
            </a:lvl5pPr>
            <a:lvl6pPr marL="2514600" indent="-228600" eaLnBrk="0" fontAlgn="base" hangingPunct="0">
              <a:spcBef>
                <a:spcPct val="0"/>
              </a:spcBef>
              <a:spcAft>
                <a:spcPct val="0"/>
              </a:spcAft>
              <a:tabLst>
                <a:tab pos="1257300" algn="l"/>
                <a:tab pos="6286500" algn="l"/>
              </a:tabLst>
              <a:defRPr sz="2400">
                <a:solidFill>
                  <a:schemeClr val="tx1"/>
                </a:solidFill>
                <a:latin typeface="Times" pitchFamily="18" charset="0"/>
              </a:defRPr>
            </a:lvl6pPr>
            <a:lvl7pPr marL="2971800" indent="-228600" eaLnBrk="0" fontAlgn="base" hangingPunct="0">
              <a:spcBef>
                <a:spcPct val="0"/>
              </a:spcBef>
              <a:spcAft>
                <a:spcPct val="0"/>
              </a:spcAft>
              <a:tabLst>
                <a:tab pos="1257300" algn="l"/>
                <a:tab pos="6286500" algn="l"/>
              </a:tabLst>
              <a:defRPr sz="2400">
                <a:solidFill>
                  <a:schemeClr val="tx1"/>
                </a:solidFill>
                <a:latin typeface="Times" pitchFamily="18" charset="0"/>
              </a:defRPr>
            </a:lvl7pPr>
            <a:lvl8pPr marL="3429000" indent="-228600" eaLnBrk="0" fontAlgn="base" hangingPunct="0">
              <a:spcBef>
                <a:spcPct val="0"/>
              </a:spcBef>
              <a:spcAft>
                <a:spcPct val="0"/>
              </a:spcAft>
              <a:tabLst>
                <a:tab pos="1257300" algn="l"/>
                <a:tab pos="6286500" algn="l"/>
              </a:tabLst>
              <a:defRPr sz="2400">
                <a:solidFill>
                  <a:schemeClr val="tx1"/>
                </a:solidFill>
                <a:latin typeface="Times" pitchFamily="18" charset="0"/>
              </a:defRPr>
            </a:lvl8pPr>
            <a:lvl9pPr marL="3886200" indent="-228600" eaLnBrk="0" fontAlgn="base" hangingPunct="0">
              <a:spcBef>
                <a:spcPct val="0"/>
              </a:spcBef>
              <a:spcAft>
                <a:spcPct val="0"/>
              </a:spcAft>
              <a:tabLst>
                <a:tab pos="1257300" algn="l"/>
                <a:tab pos="6286500" algn="l"/>
              </a:tabLst>
              <a:defRPr sz="2400">
                <a:solidFill>
                  <a:schemeClr val="tx1"/>
                </a:solidFill>
                <a:latin typeface="Times" pitchFamily="18" charset="0"/>
              </a:defRPr>
            </a:lvl9pPr>
          </a:lstStyle>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First and continuing priority </a:t>
            </a:r>
            <a:r>
              <a:rPr lang="en-US" altLang="en-US" sz="1900" dirty="0">
                <a:solidFill>
                  <a:prstClr val="black"/>
                </a:solidFill>
                <a:latin typeface="Verdana" panose="020B0604030504040204" pitchFamily="34" charset="0"/>
                <a:ea typeface="Verdana" panose="020B0604030504040204" pitchFamily="34" charset="0"/>
                <a:cs typeface="Arial" panose="020B0604020202020204" pitchFamily="34" charset="0"/>
              </a:rPr>
              <a:t>–</a:t>
            </a:r>
            <a:r>
              <a:rPr lang="en-US" altLang="en-US" sz="1900" dirty="0">
                <a:solidFill>
                  <a:prstClr val="black"/>
                </a:solidFill>
                <a:latin typeface="Verdana" panose="020B0604030504040204" pitchFamily="34" charset="0"/>
                <a:ea typeface="Verdana" panose="020B0604030504040204" pitchFamily="34" charset="0"/>
              </a:rPr>
              <a:t> focus on employee health and safety</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Non-residential market is projected to continue to grow in 2022</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Strong HVAC repair service work driven by lack of new equipment availability and summer heat</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Energy efficiency upgrades driving HVAC retrofit and  replacement projects </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Oil &amp; gas markets continue to improve </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Stalled renewable projects could ramp up in second half of year</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U.K. strong and stable</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Fuel and energy costs to remain a headwind</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Macro uncertainties, including supply chain disruptions, inflation, rising interest rates, the Ukraine conflict, and COVID could impact us over the remainder of the year </a:t>
            </a:r>
          </a:p>
          <a:p>
            <a:pPr>
              <a:spcBef>
                <a:spcPts val="300"/>
              </a:spcBef>
              <a:spcAft>
                <a:spcPts val="400"/>
              </a:spcAft>
              <a:buClr>
                <a:srgbClr val="00828A"/>
              </a:buClr>
              <a:buSzPct val="100000"/>
              <a:buFont typeface="Verdana" panose="020B0604030504040204" pitchFamily="34" charset="0"/>
              <a:buChar char="»"/>
            </a:pPr>
            <a:r>
              <a:rPr lang="en-US" altLang="en-US" sz="1900" dirty="0">
                <a:solidFill>
                  <a:prstClr val="black"/>
                </a:solidFill>
                <a:latin typeface="Verdana" panose="020B0604030504040204" pitchFamily="34" charset="0"/>
                <a:ea typeface="Verdana" panose="020B0604030504040204" pitchFamily="34" charset="0"/>
              </a:rPr>
              <a:t>Maintain the flexibility provided by our strong and liquid balance sheet </a:t>
            </a:r>
          </a:p>
          <a:p>
            <a:pPr>
              <a:spcBef>
                <a:spcPts val="300"/>
              </a:spcBef>
              <a:spcAft>
                <a:spcPts val="300"/>
              </a:spcAft>
              <a:buClr>
                <a:srgbClr val="00828A"/>
              </a:buClr>
              <a:buSzPct val="100000"/>
              <a:buFont typeface="Verdana" panose="020B0604030504040204" pitchFamily="34" charset="0"/>
              <a:buChar char="»"/>
            </a:pPr>
            <a:endParaRPr lang="en-US" altLang="en-US" sz="1900" dirty="0">
              <a:solidFill>
                <a:prstClr val="black"/>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77508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6EC539-6D6A-46D3-B4F2-CD74F1C0015A}"/>
              </a:ext>
            </a:extLst>
          </p:cNvPr>
          <p:cNvSpPr>
            <a:spLocks noGrp="1"/>
          </p:cNvSpPr>
          <p:nvPr>
            <p:ph type="title"/>
          </p:nvPr>
        </p:nvSpPr>
        <p:spPr>
          <a:xfrm>
            <a:off x="369865" y="615229"/>
            <a:ext cx="8065526" cy="470869"/>
          </a:xfrm>
        </p:spPr>
        <p:txBody>
          <a:bodyPr/>
          <a:lstStyle/>
          <a:p>
            <a:r>
              <a:rPr lang="en-US" dirty="0"/>
              <a:t>GUIDANCE ASSUMPTION UPDATE</a:t>
            </a:r>
          </a:p>
        </p:txBody>
      </p:sp>
      <p:sp>
        <p:nvSpPr>
          <p:cNvPr id="35" name="Rectangle 34">
            <a:extLst>
              <a:ext uri="{FF2B5EF4-FFF2-40B4-BE49-F238E27FC236}">
                <a16:creationId xmlns:a16="http://schemas.microsoft.com/office/drawing/2014/main" id="{9250CA64-6AB3-4867-A296-3B98BE9D9388}"/>
              </a:ext>
            </a:extLst>
          </p:cNvPr>
          <p:cNvSpPr/>
          <p:nvPr/>
        </p:nvSpPr>
        <p:spPr>
          <a:xfrm>
            <a:off x="7143206" y="6047651"/>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bject 8">
            <a:extLst>
              <a:ext uri="{FF2B5EF4-FFF2-40B4-BE49-F238E27FC236}">
                <a16:creationId xmlns:a16="http://schemas.microsoft.com/office/drawing/2014/main" id="{593EAE23-02C7-418C-BFB3-E82FC56161B0}"/>
              </a:ext>
            </a:extLst>
          </p:cNvPr>
          <p:cNvSpPr txBox="1"/>
          <p:nvPr/>
        </p:nvSpPr>
        <p:spPr>
          <a:xfrm>
            <a:off x="1187110" y="1145538"/>
            <a:ext cx="6864466" cy="504625"/>
          </a:xfrm>
          <a:prstGeom prst="rect">
            <a:avLst/>
          </a:prstGeom>
        </p:spPr>
        <p:txBody>
          <a:bodyPr vert="horz" wrap="square" lIns="0" tIns="12065" rIns="0" bIns="0" rtlCol="0">
            <a:spAutoFit/>
          </a:bodyPr>
          <a:lstStyle/>
          <a:p>
            <a:pPr marL="12700" algn="ctr">
              <a:spcBef>
                <a:spcPts val="95"/>
              </a:spcBef>
            </a:pPr>
            <a:r>
              <a:rPr lang="en-US" sz="1600" i="1" spc="-5" dirty="0">
                <a:solidFill>
                  <a:prstClr val="black"/>
                </a:solidFill>
                <a:latin typeface="Verdana" panose="020B0604030504040204" pitchFamily="34" charset="0"/>
                <a:ea typeface="Verdana" panose="020B0604030504040204" pitchFamily="34" charset="0"/>
                <a:cs typeface="Arial"/>
              </a:rPr>
              <a:t>Lingering COVID, inflation, and supply chain disruptions continue to contribute to a challenging 2022 operating environment</a:t>
            </a:r>
            <a:endParaRPr sz="1600" dirty="0">
              <a:solidFill>
                <a:prstClr val="black"/>
              </a:solidFill>
              <a:latin typeface="Verdana" panose="020B0604030504040204" pitchFamily="34" charset="0"/>
              <a:ea typeface="Verdana" panose="020B0604030504040204" pitchFamily="34" charset="0"/>
              <a:cs typeface="Arial"/>
            </a:endParaRPr>
          </a:p>
        </p:txBody>
      </p:sp>
      <p:sp>
        <p:nvSpPr>
          <p:cNvPr id="37" name="object 9">
            <a:extLst>
              <a:ext uri="{FF2B5EF4-FFF2-40B4-BE49-F238E27FC236}">
                <a16:creationId xmlns:a16="http://schemas.microsoft.com/office/drawing/2014/main" id="{195BE3E0-2F1C-4B33-9B8F-27CB4725BF03}"/>
              </a:ext>
            </a:extLst>
          </p:cNvPr>
          <p:cNvSpPr txBox="1"/>
          <p:nvPr/>
        </p:nvSpPr>
        <p:spPr>
          <a:xfrm>
            <a:off x="157316" y="3554290"/>
            <a:ext cx="3732849" cy="212238"/>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300" spc="-5" dirty="0">
                <a:solidFill>
                  <a:prstClr val="black"/>
                </a:solidFill>
                <a:latin typeface="Verdana" panose="020B0604030504040204" pitchFamily="34" charset="0"/>
                <a:ea typeface="Verdana" panose="020B0604030504040204" pitchFamily="34" charset="0"/>
                <a:cs typeface="Arial"/>
              </a:rPr>
              <a:t>Oil &amp; gas markets expected to improve</a:t>
            </a:r>
            <a:endParaRPr sz="1300" dirty="0">
              <a:solidFill>
                <a:prstClr val="black"/>
              </a:solidFill>
              <a:latin typeface="Verdana" panose="020B0604030504040204" pitchFamily="34" charset="0"/>
              <a:ea typeface="Verdana" panose="020B0604030504040204" pitchFamily="34" charset="0"/>
              <a:cs typeface="Arial"/>
            </a:endParaRPr>
          </a:p>
        </p:txBody>
      </p:sp>
      <p:sp>
        <p:nvSpPr>
          <p:cNvPr id="38" name="object 10">
            <a:extLst>
              <a:ext uri="{FF2B5EF4-FFF2-40B4-BE49-F238E27FC236}">
                <a16:creationId xmlns:a16="http://schemas.microsoft.com/office/drawing/2014/main" id="{4E33E5D9-12CC-4E12-94C9-4FBD41543B20}"/>
              </a:ext>
            </a:extLst>
          </p:cNvPr>
          <p:cNvSpPr txBox="1"/>
          <p:nvPr/>
        </p:nvSpPr>
        <p:spPr>
          <a:xfrm>
            <a:off x="158267" y="2873300"/>
            <a:ext cx="4324721" cy="412292"/>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300" spc="-5" dirty="0">
                <a:solidFill>
                  <a:prstClr val="black"/>
                </a:solidFill>
                <a:latin typeface="Verdana" panose="020B0604030504040204" pitchFamily="34" charset="0"/>
                <a:ea typeface="Verdana" panose="020B0604030504040204" pitchFamily="34" charset="0"/>
                <a:cs typeface="Arial"/>
              </a:rPr>
              <a:t>Market for IAQ, energy efficiency, repair service and small project work would be strong</a:t>
            </a:r>
            <a:endParaRPr sz="1300" dirty="0">
              <a:solidFill>
                <a:prstClr val="black"/>
              </a:solidFill>
              <a:latin typeface="Verdana" panose="020B0604030504040204" pitchFamily="34" charset="0"/>
              <a:ea typeface="Verdana" panose="020B0604030504040204" pitchFamily="34" charset="0"/>
              <a:cs typeface="Arial"/>
            </a:endParaRPr>
          </a:p>
        </p:txBody>
      </p:sp>
      <p:sp>
        <p:nvSpPr>
          <p:cNvPr id="39" name="object 11">
            <a:extLst>
              <a:ext uri="{FF2B5EF4-FFF2-40B4-BE49-F238E27FC236}">
                <a16:creationId xmlns:a16="http://schemas.microsoft.com/office/drawing/2014/main" id="{BDFCF923-FC07-4DC1-A434-81E978C3D6C8}"/>
              </a:ext>
            </a:extLst>
          </p:cNvPr>
          <p:cNvSpPr txBox="1"/>
          <p:nvPr/>
        </p:nvSpPr>
        <p:spPr>
          <a:xfrm>
            <a:off x="156839" y="5633365"/>
            <a:ext cx="3910319" cy="825226"/>
          </a:xfrm>
          <a:prstGeom prst="rect">
            <a:avLst/>
          </a:prstGeom>
          <a:noFill/>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300" spc="-10" dirty="0">
                <a:solidFill>
                  <a:prstClr val="black"/>
                </a:solidFill>
                <a:latin typeface="Verdana" panose="020B0604030504040204" pitchFamily="34" charset="0"/>
                <a:ea typeface="Verdana" panose="020B0604030504040204" pitchFamily="34" charset="0"/>
                <a:cs typeface="Arial"/>
              </a:rPr>
              <a:t>Macro uncertainties of supply chain disruption, inflation, COVID, and increased mandates could impact year</a:t>
            </a:r>
          </a:p>
          <a:p>
            <a:pPr marL="227013" indent="-214313">
              <a:spcBef>
                <a:spcPts val="95"/>
              </a:spcBef>
              <a:buClr>
                <a:srgbClr val="007B85"/>
              </a:buClr>
              <a:buFont typeface="Wingdings"/>
              <a:buChar char=""/>
              <a:tabLst>
                <a:tab pos="227013" algn="l"/>
              </a:tabLst>
            </a:pPr>
            <a:endParaRPr sz="1300" dirty="0">
              <a:solidFill>
                <a:prstClr val="black"/>
              </a:solidFill>
              <a:latin typeface="Verdana" panose="020B0604030504040204" pitchFamily="34" charset="0"/>
              <a:ea typeface="Verdana" panose="020B0604030504040204" pitchFamily="34" charset="0"/>
              <a:cs typeface="Arial"/>
            </a:endParaRPr>
          </a:p>
        </p:txBody>
      </p:sp>
      <p:sp>
        <p:nvSpPr>
          <p:cNvPr id="40" name="TextBox 39">
            <a:extLst>
              <a:ext uri="{FF2B5EF4-FFF2-40B4-BE49-F238E27FC236}">
                <a16:creationId xmlns:a16="http://schemas.microsoft.com/office/drawing/2014/main" id="{63E1D0B4-D736-4303-A834-EC0A761D3AC4}"/>
              </a:ext>
            </a:extLst>
          </p:cNvPr>
          <p:cNvSpPr txBox="1"/>
          <p:nvPr/>
        </p:nvSpPr>
        <p:spPr>
          <a:xfrm>
            <a:off x="580210" y="1673434"/>
            <a:ext cx="3428675"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1"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Original 2022 Assumptions</a:t>
            </a:r>
          </a:p>
        </p:txBody>
      </p:sp>
      <p:sp>
        <p:nvSpPr>
          <p:cNvPr id="41" name="TextBox 40">
            <a:extLst>
              <a:ext uri="{FF2B5EF4-FFF2-40B4-BE49-F238E27FC236}">
                <a16:creationId xmlns:a16="http://schemas.microsoft.com/office/drawing/2014/main" id="{9B3DB06C-AC5E-49D0-9EEC-D2B0CE18CE9E}"/>
              </a:ext>
            </a:extLst>
          </p:cNvPr>
          <p:cNvSpPr txBox="1"/>
          <p:nvPr/>
        </p:nvSpPr>
        <p:spPr>
          <a:xfrm>
            <a:off x="5735853" y="1673054"/>
            <a:ext cx="2339975"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500" b="1" u="sng" kern="0" dirty="0">
                <a:solidFill>
                  <a:prstClr val="black"/>
                </a:solidFill>
                <a:latin typeface="Verdana" panose="020B0604030504040204" pitchFamily="34" charset="0"/>
                <a:ea typeface="Verdana" panose="020B0604030504040204" pitchFamily="34" charset="0"/>
              </a:rPr>
              <a:t>Qtr. 2 2022 </a:t>
            </a:r>
            <a:r>
              <a:rPr lang="en-US" sz="1500" b="1" u="sng" kern="0" dirty="0" err="1">
                <a:solidFill>
                  <a:prstClr val="black"/>
                </a:solidFill>
                <a:latin typeface="Verdana" panose="020B0604030504040204" pitchFamily="34" charset="0"/>
                <a:ea typeface="Verdana" panose="020B0604030504040204" pitchFamily="34" charset="0"/>
              </a:rPr>
              <a:t>Upda</a:t>
            </a:r>
            <a:r>
              <a:rPr kumimoji="0" lang="en-US" sz="1500" b="1" i="0" u="sng" strike="noStrike" kern="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rPr>
              <a:t>te</a:t>
            </a:r>
            <a:endParaRPr kumimoji="0" lang="en-US" sz="1500" b="1" i="0" u="sng"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p:txBody>
      </p:sp>
      <p:sp>
        <p:nvSpPr>
          <p:cNvPr id="42" name="TextBox 41">
            <a:extLst>
              <a:ext uri="{FF2B5EF4-FFF2-40B4-BE49-F238E27FC236}">
                <a16:creationId xmlns:a16="http://schemas.microsoft.com/office/drawing/2014/main" id="{EEED1768-3987-4356-AC16-94FA778B84D9}"/>
              </a:ext>
            </a:extLst>
          </p:cNvPr>
          <p:cNvSpPr txBox="1"/>
          <p:nvPr/>
        </p:nvSpPr>
        <p:spPr>
          <a:xfrm>
            <a:off x="4765949" y="2025017"/>
            <a:ext cx="2319484" cy="292388"/>
          </a:xfrm>
          <a:prstGeom prst="rect">
            <a:avLst/>
          </a:prstGeom>
          <a:noFill/>
        </p:spPr>
        <p:txBody>
          <a:bodyPr wrap="square" lIns="91440" tIns="45720" rIns="91440" bIns="45720" rtlCol="0" anchor="t">
            <a:spAutoFit/>
          </a:bodyPr>
          <a:lstStyle/>
          <a:p>
            <a:pPr marL="227013" indent="-2270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Up mid-single digits</a:t>
            </a:r>
          </a:p>
        </p:txBody>
      </p:sp>
      <p:cxnSp>
        <p:nvCxnSpPr>
          <p:cNvPr id="43" name="Straight Connector 42">
            <a:extLst>
              <a:ext uri="{FF2B5EF4-FFF2-40B4-BE49-F238E27FC236}">
                <a16:creationId xmlns:a16="http://schemas.microsoft.com/office/drawing/2014/main" id="{8B2E57B5-41BA-4BF7-A8F5-8EA2D8BC56D9}"/>
              </a:ext>
            </a:extLst>
          </p:cNvPr>
          <p:cNvCxnSpPr>
            <a:cxnSpLocks/>
          </p:cNvCxnSpPr>
          <p:nvPr/>
        </p:nvCxnSpPr>
        <p:spPr>
          <a:xfrm>
            <a:off x="132028" y="2343115"/>
            <a:ext cx="8805193" cy="0"/>
          </a:xfrm>
          <a:prstGeom prst="line">
            <a:avLst/>
          </a:prstGeom>
          <a:noFill/>
          <a:ln w="9525" cap="flat" cmpd="sng" algn="ctr">
            <a:solidFill>
              <a:sysClr val="windowText" lastClr="000000"/>
            </a:solidFill>
            <a:prstDash val="solid"/>
          </a:ln>
          <a:effectLst/>
        </p:spPr>
      </p:cxnSp>
      <p:sp>
        <p:nvSpPr>
          <p:cNvPr id="44" name="TextBox 43">
            <a:extLst>
              <a:ext uri="{FF2B5EF4-FFF2-40B4-BE49-F238E27FC236}">
                <a16:creationId xmlns:a16="http://schemas.microsoft.com/office/drawing/2014/main" id="{029892B7-51D5-4BF4-ABE9-4B275D205063}"/>
              </a:ext>
            </a:extLst>
          </p:cNvPr>
          <p:cNvSpPr txBox="1"/>
          <p:nvPr/>
        </p:nvSpPr>
        <p:spPr>
          <a:xfrm>
            <a:off x="4718426" y="2917932"/>
            <a:ext cx="3790814" cy="292388"/>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Stronger HVAC repair services</a:t>
            </a:r>
          </a:p>
        </p:txBody>
      </p:sp>
      <p:sp>
        <p:nvSpPr>
          <p:cNvPr id="45" name="TextBox 44">
            <a:extLst>
              <a:ext uri="{FF2B5EF4-FFF2-40B4-BE49-F238E27FC236}">
                <a16:creationId xmlns:a16="http://schemas.microsoft.com/office/drawing/2014/main" id="{89F4C249-E92D-4885-B009-327E6DFB0D8C}"/>
              </a:ext>
            </a:extLst>
          </p:cNvPr>
          <p:cNvSpPr txBox="1"/>
          <p:nvPr/>
        </p:nvSpPr>
        <p:spPr>
          <a:xfrm>
            <a:off x="4718426" y="3332569"/>
            <a:ext cx="4105180" cy="692497"/>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Fundamentals improving so far this year</a:t>
            </a:r>
          </a:p>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Rebounding to more normal operating environment</a:t>
            </a:r>
          </a:p>
        </p:txBody>
      </p:sp>
      <p:sp>
        <p:nvSpPr>
          <p:cNvPr id="46" name="TextBox 45">
            <a:extLst>
              <a:ext uri="{FF2B5EF4-FFF2-40B4-BE49-F238E27FC236}">
                <a16:creationId xmlns:a16="http://schemas.microsoft.com/office/drawing/2014/main" id="{C73F3AEB-DAE4-432D-A9F3-E75DE944D0D9}"/>
              </a:ext>
            </a:extLst>
          </p:cNvPr>
          <p:cNvSpPr txBox="1"/>
          <p:nvPr/>
        </p:nvSpPr>
        <p:spPr>
          <a:xfrm>
            <a:off x="4724479" y="5306699"/>
            <a:ext cx="4387153" cy="1492716"/>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COVID and Ukraine conflict continue to create a challenging operating environment</a:t>
            </a:r>
          </a:p>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Supply chain disruptions continue for major equipment and systems</a:t>
            </a:r>
          </a:p>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Lead times continue to increase well beyond normal levels</a:t>
            </a:r>
          </a:p>
          <a:p>
            <a:pPr marL="227013" indent="-214313">
              <a:buClr>
                <a:srgbClr val="007B85"/>
              </a:buClr>
              <a:buFont typeface="Wingdings" panose="05000000000000000000" pitchFamily="2" charset="2"/>
              <a:buChar char="§"/>
              <a:tabLst>
                <a:tab pos="227013" algn="l"/>
              </a:tabLst>
            </a:pPr>
            <a:r>
              <a:rPr lang="en-US" sz="1300" spc="-10" dirty="0">
                <a:solidFill>
                  <a:prstClr val="black"/>
                </a:solidFill>
                <a:latin typeface="Verdana" panose="020B0604030504040204" pitchFamily="34" charset="0"/>
                <a:ea typeface="Verdana" panose="020B0604030504040204" pitchFamily="34" charset="0"/>
                <a:cs typeface="Arial"/>
              </a:rPr>
              <a:t>Suppliers not meeting promised delivery dates</a:t>
            </a:r>
            <a:endParaRPr lang="en-US" sz="1400" spc="-15" dirty="0">
              <a:solidFill>
                <a:prstClr val="black"/>
              </a:solidFill>
              <a:latin typeface="Verdana" panose="020B0604030504040204" pitchFamily="34" charset="0"/>
              <a:ea typeface="Verdana" panose="020B0604030504040204" pitchFamily="34" charset="0"/>
              <a:cs typeface="Arial"/>
            </a:endParaRPr>
          </a:p>
        </p:txBody>
      </p:sp>
      <p:sp>
        <p:nvSpPr>
          <p:cNvPr id="47" name="object 11">
            <a:extLst>
              <a:ext uri="{FF2B5EF4-FFF2-40B4-BE49-F238E27FC236}">
                <a16:creationId xmlns:a16="http://schemas.microsoft.com/office/drawing/2014/main" id="{89E91E17-3F17-46B2-9BA8-EF5321583F16}"/>
              </a:ext>
            </a:extLst>
          </p:cNvPr>
          <p:cNvSpPr txBox="1"/>
          <p:nvPr/>
        </p:nvSpPr>
        <p:spPr>
          <a:xfrm>
            <a:off x="157316" y="4902058"/>
            <a:ext cx="3543259" cy="212238"/>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300" spc="-10" dirty="0">
                <a:solidFill>
                  <a:prstClr val="black"/>
                </a:solidFill>
                <a:latin typeface="Verdana" panose="020B0604030504040204" pitchFamily="34" charset="0"/>
                <a:ea typeface="Verdana" panose="020B0604030504040204" pitchFamily="34" charset="0"/>
                <a:cs typeface="Arial"/>
              </a:rPr>
              <a:t>Labor market would be challenging</a:t>
            </a:r>
            <a:endParaRPr sz="1300" dirty="0">
              <a:solidFill>
                <a:prstClr val="black"/>
              </a:solidFill>
              <a:latin typeface="Verdana" panose="020B0604030504040204" pitchFamily="34" charset="0"/>
              <a:ea typeface="Verdana" panose="020B0604030504040204" pitchFamily="34" charset="0"/>
              <a:cs typeface="Arial"/>
            </a:endParaRPr>
          </a:p>
        </p:txBody>
      </p:sp>
      <p:sp>
        <p:nvSpPr>
          <p:cNvPr id="48" name="TextBox 47">
            <a:extLst>
              <a:ext uri="{FF2B5EF4-FFF2-40B4-BE49-F238E27FC236}">
                <a16:creationId xmlns:a16="http://schemas.microsoft.com/office/drawing/2014/main" id="{216CF275-9764-41E4-8037-E45C74551F15}"/>
              </a:ext>
            </a:extLst>
          </p:cNvPr>
          <p:cNvSpPr txBox="1"/>
          <p:nvPr/>
        </p:nvSpPr>
        <p:spPr>
          <a:xfrm>
            <a:off x="4716863" y="4773673"/>
            <a:ext cx="4483781" cy="492443"/>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Managing challenging labor market; however, skilled labor shortages persist in certain markets</a:t>
            </a:r>
          </a:p>
        </p:txBody>
      </p:sp>
      <p:sp>
        <p:nvSpPr>
          <p:cNvPr id="49" name="Rectangle 48">
            <a:extLst>
              <a:ext uri="{FF2B5EF4-FFF2-40B4-BE49-F238E27FC236}">
                <a16:creationId xmlns:a16="http://schemas.microsoft.com/office/drawing/2014/main" id="{3765A907-4BB7-41E1-ADCC-88536EB3128E}"/>
              </a:ext>
            </a:extLst>
          </p:cNvPr>
          <p:cNvSpPr/>
          <p:nvPr/>
        </p:nvSpPr>
        <p:spPr>
          <a:xfrm>
            <a:off x="78904" y="1995798"/>
            <a:ext cx="4114602" cy="292388"/>
          </a:xfrm>
          <a:prstGeom prst="rect">
            <a:avLst/>
          </a:prstGeom>
        </p:spPr>
        <p:txBody>
          <a:bodyPr wrap="square">
            <a:spAutoFit/>
          </a:bodyPr>
          <a:lstStyle/>
          <a:p>
            <a:pPr marL="227013" indent="-227013">
              <a:spcBef>
                <a:spcPts val="95"/>
              </a:spcBef>
              <a:buClr>
                <a:srgbClr val="007B85"/>
              </a:buClr>
              <a:buFont typeface="Wingdings"/>
              <a:buChar char=""/>
              <a:tabLst>
                <a:tab pos="227013" algn="l"/>
              </a:tabLst>
            </a:pPr>
            <a:r>
              <a:rPr lang="en-US" sz="1300" spc="-5" dirty="0">
                <a:solidFill>
                  <a:prstClr val="black"/>
                </a:solidFill>
                <a:latin typeface="Verdana" panose="020B0604030504040204" pitchFamily="34" charset="0"/>
                <a:ea typeface="Verdana" panose="020B0604030504040204" pitchFamily="34" charset="0"/>
                <a:cs typeface="Arial"/>
              </a:rPr>
              <a:t>Non-res. market projected to grow</a:t>
            </a:r>
          </a:p>
        </p:txBody>
      </p:sp>
      <p:sp>
        <p:nvSpPr>
          <p:cNvPr id="50" name="object 10">
            <a:extLst>
              <a:ext uri="{FF2B5EF4-FFF2-40B4-BE49-F238E27FC236}">
                <a16:creationId xmlns:a16="http://schemas.microsoft.com/office/drawing/2014/main" id="{B3FD6954-DECA-4AC2-8E0A-0172486E6D41}"/>
              </a:ext>
            </a:extLst>
          </p:cNvPr>
          <p:cNvSpPr txBox="1"/>
          <p:nvPr/>
        </p:nvSpPr>
        <p:spPr>
          <a:xfrm>
            <a:off x="157316" y="4071739"/>
            <a:ext cx="3995730" cy="612347"/>
          </a:xfrm>
          <a:prstGeom prst="rect">
            <a:avLst/>
          </a:prstGeom>
        </p:spPr>
        <p:txBody>
          <a:bodyPr vert="horz" wrap="square" lIns="0" tIns="12065" rIns="0" bIns="0" rtlCol="0">
            <a:spAutoFit/>
          </a:bodyPr>
          <a:lstStyle/>
          <a:p>
            <a:pPr marL="227013" indent="-214313">
              <a:spcBef>
                <a:spcPts val="95"/>
              </a:spcBef>
              <a:buClr>
                <a:srgbClr val="007B85"/>
              </a:buClr>
              <a:buFont typeface="Wingdings"/>
              <a:buChar char=""/>
              <a:tabLst>
                <a:tab pos="227013" algn="l"/>
              </a:tabLst>
            </a:pPr>
            <a:r>
              <a:rPr lang="en-US" sz="1300" spc="-5" dirty="0">
                <a:solidFill>
                  <a:prstClr val="black"/>
                </a:solidFill>
                <a:latin typeface="Verdana" panose="020B0604030504040204" pitchFamily="34" charset="0"/>
                <a:ea typeface="Verdana" panose="020B0604030504040204" pitchFamily="34" charset="0"/>
                <a:cs typeface="Arial"/>
              </a:rPr>
              <a:t>Secular growth markets (infrastructure, data centers, healthcare, manufacturing) would be strong</a:t>
            </a:r>
            <a:endParaRPr sz="1300" dirty="0">
              <a:solidFill>
                <a:prstClr val="black"/>
              </a:solidFill>
              <a:latin typeface="Verdana" panose="020B0604030504040204" pitchFamily="34" charset="0"/>
              <a:ea typeface="Verdana" panose="020B0604030504040204" pitchFamily="34" charset="0"/>
              <a:cs typeface="Arial"/>
            </a:endParaRPr>
          </a:p>
        </p:txBody>
      </p:sp>
      <p:sp>
        <p:nvSpPr>
          <p:cNvPr id="51" name="object 10">
            <a:extLst>
              <a:ext uri="{FF2B5EF4-FFF2-40B4-BE49-F238E27FC236}">
                <a16:creationId xmlns:a16="http://schemas.microsoft.com/office/drawing/2014/main" id="{8B497422-ABBE-4F12-9EF3-3F9C26F20F95}"/>
              </a:ext>
            </a:extLst>
          </p:cNvPr>
          <p:cNvSpPr txBox="1"/>
          <p:nvPr/>
        </p:nvSpPr>
        <p:spPr>
          <a:xfrm>
            <a:off x="173500" y="2475810"/>
            <a:ext cx="4038127" cy="212238"/>
          </a:xfrm>
          <a:prstGeom prst="rect">
            <a:avLst/>
          </a:prstGeom>
        </p:spPr>
        <p:txBody>
          <a:bodyPr vert="horz" wrap="square" lIns="0" tIns="12065" rIns="0" bIns="0" rtlCol="0">
            <a:spAutoFit/>
          </a:bodyPr>
          <a:lstStyle/>
          <a:p>
            <a:pPr marL="227013" indent="-227013">
              <a:spcBef>
                <a:spcPts val="95"/>
              </a:spcBef>
              <a:buClr>
                <a:srgbClr val="007B85"/>
              </a:buClr>
              <a:buFont typeface="Wingdings"/>
              <a:buChar char=""/>
              <a:tabLst>
                <a:tab pos="227013" algn="l"/>
              </a:tabLst>
            </a:pPr>
            <a:r>
              <a:rPr lang="en-US" sz="1300" spc="-5" dirty="0">
                <a:solidFill>
                  <a:prstClr val="black"/>
                </a:solidFill>
                <a:latin typeface="Verdana" panose="020B0604030504040204" pitchFamily="34" charset="0"/>
                <a:ea typeface="Verdana" panose="020B0604030504040204" pitchFamily="34" charset="0"/>
                <a:cs typeface="Arial"/>
              </a:rPr>
              <a:t>Healthy organic revenue growth</a:t>
            </a:r>
            <a:endParaRPr sz="1300" dirty="0">
              <a:solidFill>
                <a:prstClr val="black"/>
              </a:solidFill>
              <a:latin typeface="Verdana" panose="020B0604030504040204" pitchFamily="34" charset="0"/>
              <a:ea typeface="Verdana" panose="020B0604030504040204" pitchFamily="34" charset="0"/>
              <a:cs typeface="Arial"/>
            </a:endParaRPr>
          </a:p>
        </p:txBody>
      </p:sp>
      <p:sp>
        <p:nvSpPr>
          <p:cNvPr id="52" name="TextBox 51">
            <a:extLst>
              <a:ext uri="{FF2B5EF4-FFF2-40B4-BE49-F238E27FC236}">
                <a16:creationId xmlns:a16="http://schemas.microsoft.com/office/drawing/2014/main" id="{9C326A95-00C8-428D-858E-FBE91CDAE431}"/>
              </a:ext>
            </a:extLst>
          </p:cNvPr>
          <p:cNvSpPr txBox="1"/>
          <p:nvPr/>
        </p:nvSpPr>
        <p:spPr>
          <a:xfrm>
            <a:off x="4716863" y="2453302"/>
            <a:ext cx="4060879" cy="292388"/>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9.7% quarterly organic revenue growth </a:t>
            </a:r>
          </a:p>
        </p:txBody>
      </p:sp>
      <p:cxnSp>
        <p:nvCxnSpPr>
          <p:cNvPr id="53" name="Straight Connector 52">
            <a:extLst>
              <a:ext uri="{FF2B5EF4-FFF2-40B4-BE49-F238E27FC236}">
                <a16:creationId xmlns:a16="http://schemas.microsoft.com/office/drawing/2014/main" id="{8FF1159E-3D6A-4DD6-A448-BCAB475F3797}"/>
              </a:ext>
            </a:extLst>
          </p:cNvPr>
          <p:cNvCxnSpPr>
            <a:cxnSpLocks/>
          </p:cNvCxnSpPr>
          <p:nvPr/>
        </p:nvCxnSpPr>
        <p:spPr>
          <a:xfrm>
            <a:off x="127935" y="2840213"/>
            <a:ext cx="8805193" cy="0"/>
          </a:xfrm>
          <a:prstGeom prst="line">
            <a:avLst/>
          </a:prstGeom>
          <a:noFill/>
          <a:ln w="9525" cap="flat" cmpd="sng" algn="ctr">
            <a:solidFill>
              <a:sysClr val="windowText" lastClr="000000"/>
            </a:solidFill>
            <a:prstDash val="solid"/>
          </a:ln>
          <a:effectLst/>
        </p:spPr>
      </p:cxnSp>
      <p:cxnSp>
        <p:nvCxnSpPr>
          <p:cNvPr id="54" name="Straight Connector 53">
            <a:extLst>
              <a:ext uri="{FF2B5EF4-FFF2-40B4-BE49-F238E27FC236}">
                <a16:creationId xmlns:a16="http://schemas.microsoft.com/office/drawing/2014/main" id="{ADD5B8B7-565F-48D4-B339-7D98536A891B}"/>
              </a:ext>
            </a:extLst>
          </p:cNvPr>
          <p:cNvCxnSpPr>
            <a:cxnSpLocks/>
          </p:cNvCxnSpPr>
          <p:nvPr/>
        </p:nvCxnSpPr>
        <p:spPr>
          <a:xfrm>
            <a:off x="127935" y="3340598"/>
            <a:ext cx="8805193" cy="0"/>
          </a:xfrm>
          <a:prstGeom prst="line">
            <a:avLst/>
          </a:prstGeom>
          <a:noFill/>
          <a:ln w="9525" cap="flat" cmpd="sng" algn="ctr">
            <a:solidFill>
              <a:sysClr val="windowText" lastClr="000000"/>
            </a:solidFill>
            <a:prstDash val="solid"/>
          </a:ln>
          <a:effectLst/>
        </p:spPr>
      </p:cxnSp>
      <p:cxnSp>
        <p:nvCxnSpPr>
          <p:cNvPr id="55" name="Straight Connector 54">
            <a:extLst>
              <a:ext uri="{FF2B5EF4-FFF2-40B4-BE49-F238E27FC236}">
                <a16:creationId xmlns:a16="http://schemas.microsoft.com/office/drawing/2014/main" id="{798BFBC1-DB08-4C5D-A625-BE7199BE63DC}"/>
              </a:ext>
            </a:extLst>
          </p:cNvPr>
          <p:cNvCxnSpPr>
            <a:cxnSpLocks/>
          </p:cNvCxnSpPr>
          <p:nvPr/>
        </p:nvCxnSpPr>
        <p:spPr>
          <a:xfrm>
            <a:off x="127934" y="4056956"/>
            <a:ext cx="8805193" cy="0"/>
          </a:xfrm>
          <a:prstGeom prst="line">
            <a:avLst/>
          </a:prstGeom>
          <a:noFill/>
          <a:ln w="9525" cap="flat" cmpd="sng" algn="ctr">
            <a:solidFill>
              <a:sysClr val="windowText" lastClr="000000"/>
            </a:solidFill>
            <a:prstDash val="solid"/>
          </a:ln>
          <a:effectLst/>
        </p:spPr>
      </p:cxnSp>
      <p:cxnSp>
        <p:nvCxnSpPr>
          <p:cNvPr id="56" name="Straight Connector 55">
            <a:extLst>
              <a:ext uri="{FF2B5EF4-FFF2-40B4-BE49-F238E27FC236}">
                <a16:creationId xmlns:a16="http://schemas.microsoft.com/office/drawing/2014/main" id="{E3232E0A-220A-4E5F-A5CC-9647F416A52F}"/>
              </a:ext>
            </a:extLst>
          </p:cNvPr>
          <p:cNvCxnSpPr>
            <a:cxnSpLocks/>
          </p:cNvCxnSpPr>
          <p:nvPr/>
        </p:nvCxnSpPr>
        <p:spPr>
          <a:xfrm>
            <a:off x="127933" y="4756802"/>
            <a:ext cx="8805193" cy="0"/>
          </a:xfrm>
          <a:prstGeom prst="line">
            <a:avLst/>
          </a:prstGeom>
          <a:noFill/>
          <a:ln w="9525" cap="flat" cmpd="sng" algn="ctr">
            <a:solidFill>
              <a:sysClr val="windowText" lastClr="000000"/>
            </a:solidFill>
            <a:prstDash val="solid"/>
          </a:ln>
          <a:effectLst/>
        </p:spPr>
      </p:cxnSp>
      <p:cxnSp>
        <p:nvCxnSpPr>
          <p:cNvPr id="57" name="Straight Connector 56">
            <a:extLst>
              <a:ext uri="{FF2B5EF4-FFF2-40B4-BE49-F238E27FC236}">
                <a16:creationId xmlns:a16="http://schemas.microsoft.com/office/drawing/2014/main" id="{98A8F88C-5060-4D07-B330-A41CA8B57936}"/>
              </a:ext>
            </a:extLst>
          </p:cNvPr>
          <p:cNvCxnSpPr>
            <a:cxnSpLocks/>
          </p:cNvCxnSpPr>
          <p:nvPr/>
        </p:nvCxnSpPr>
        <p:spPr>
          <a:xfrm>
            <a:off x="127456" y="5259047"/>
            <a:ext cx="8805193" cy="0"/>
          </a:xfrm>
          <a:prstGeom prst="line">
            <a:avLst/>
          </a:prstGeom>
          <a:noFill/>
          <a:ln w="9525" cap="flat" cmpd="sng" algn="ctr">
            <a:solidFill>
              <a:sysClr val="windowText" lastClr="000000"/>
            </a:solidFill>
            <a:prstDash val="solid"/>
          </a:ln>
          <a:effectLst/>
        </p:spPr>
      </p:cxnSp>
      <p:sp>
        <p:nvSpPr>
          <p:cNvPr id="58" name="TextBox 57">
            <a:extLst>
              <a:ext uri="{FF2B5EF4-FFF2-40B4-BE49-F238E27FC236}">
                <a16:creationId xmlns:a16="http://schemas.microsoft.com/office/drawing/2014/main" id="{A27F1EC5-87F1-4760-BE66-2BA69D120D67}"/>
              </a:ext>
            </a:extLst>
          </p:cNvPr>
          <p:cNvSpPr txBox="1"/>
          <p:nvPr/>
        </p:nvSpPr>
        <p:spPr>
          <a:xfrm>
            <a:off x="4716863" y="4145945"/>
            <a:ext cx="4192469" cy="492443"/>
          </a:xfrm>
          <a:prstGeom prst="rect">
            <a:avLst/>
          </a:prstGeom>
          <a:noFill/>
        </p:spPr>
        <p:txBody>
          <a:bodyPr wrap="square" rtlCol="0">
            <a:spAutoFit/>
          </a:bodyPr>
          <a:lstStyle/>
          <a:p>
            <a:pPr marL="227013" indent="-214313">
              <a:buClr>
                <a:srgbClr val="007B85"/>
              </a:buClr>
              <a:buFont typeface="Wingdings" panose="05000000000000000000" pitchFamily="2" charset="2"/>
              <a:buChar char="§"/>
              <a:tabLst>
                <a:tab pos="227013" algn="l"/>
              </a:tabLst>
            </a:pPr>
            <a:r>
              <a:rPr lang="en-US" sz="1300" spc="-15" dirty="0">
                <a:solidFill>
                  <a:prstClr val="black"/>
                </a:solidFill>
                <a:latin typeface="Verdana" panose="020B0604030504040204" pitchFamily="34" charset="0"/>
                <a:ea typeface="Verdana" panose="020B0604030504040204" pitchFamily="34" charset="0"/>
                <a:cs typeface="Arial"/>
              </a:rPr>
              <a:t>Secular growth markets remain strong and continue to drive growth</a:t>
            </a:r>
          </a:p>
        </p:txBody>
      </p:sp>
      <p:pic>
        <p:nvPicPr>
          <p:cNvPr id="59" name="Graphic 58" descr="Arrow Down with solid fill">
            <a:extLst>
              <a:ext uri="{FF2B5EF4-FFF2-40B4-BE49-F238E27FC236}">
                <a16:creationId xmlns:a16="http://schemas.microsoft.com/office/drawing/2014/main" id="{A70A7FAD-0AEC-4DBA-A752-0B5F7546F8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4338542" y="3495345"/>
            <a:ext cx="365760" cy="365760"/>
          </a:xfrm>
          <a:prstGeom prst="rect">
            <a:avLst/>
          </a:prstGeom>
        </p:spPr>
      </p:pic>
      <p:pic>
        <p:nvPicPr>
          <p:cNvPr id="60" name="Graphic 59" descr="Arrow Down with solid fill">
            <a:extLst>
              <a:ext uri="{FF2B5EF4-FFF2-40B4-BE49-F238E27FC236}">
                <a16:creationId xmlns:a16="http://schemas.microsoft.com/office/drawing/2014/main" id="{0F331FF0-5F8B-4817-8624-86532C8DBE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4376660" y="1997510"/>
            <a:ext cx="365760" cy="365760"/>
          </a:xfrm>
          <a:prstGeom prst="rect">
            <a:avLst/>
          </a:prstGeom>
        </p:spPr>
      </p:pic>
      <p:pic>
        <p:nvPicPr>
          <p:cNvPr id="61" name="Graphic 60" descr="Arrow Down with solid fill">
            <a:extLst>
              <a:ext uri="{FF2B5EF4-FFF2-40B4-BE49-F238E27FC236}">
                <a16:creationId xmlns:a16="http://schemas.microsoft.com/office/drawing/2014/main" id="{694D6DEC-CE9F-419B-84D0-C94AC344421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6200000">
            <a:off x="4327045" y="4192809"/>
            <a:ext cx="365760" cy="365760"/>
          </a:xfrm>
          <a:prstGeom prst="rect">
            <a:avLst/>
          </a:prstGeom>
        </p:spPr>
      </p:pic>
      <p:pic>
        <p:nvPicPr>
          <p:cNvPr id="62" name="Graphic 61" descr="Arrow Down with solid fill">
            <a:extLst>
              <a:ext uri="{FF2B5EF4-FFF2-40B4-BE49-F238E27FC236}">
                <a16:creationId xmlns:a16="http://schemas.microsoft.com/office/drawing/2014/main" id="{B8543612-FAFD-4F08-862A-D95FA3F449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4324174" y="4812630"/>
            <a:ext cx="365760" cy="365760"/>
          </a:xfrm>
          <a:prstGeom prst="rect">
            <a:avLst/>
          </a:prstGeom>
        </p:spPr>
      </p:pic>
      <p:pic>
        <p:nvPicPr>
          <p:cNvPr id="63" name="Graphic 62" descr="Arrow Down with solid fill">
            <a:extLst>
              <a:ext uri="{FF2B5EF4-FFF2-40B4-BE49-F238E27FC236}">
                <a16:creationId xmlns:a16="http://schemas.microsoft.com/office/drawing/2014/main" id="{6F8DAACA-BA5A-48F1-922E-2E7364B2C17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4334852" y="2416946"/>
            <a:ext cx="365760" cy="365760"/>
          </a:xfrm>
          <a:prstGeom prst="rect">
            <a:avLst/>
          </a:prstGeom>
        </p:spPr>
      </p:pic>
      <p:pic>
        <p:nvPicPr>
          <p:cNvPr id="64" name="Graphic 63" descr="Arrow Down with solid fill">
            <a:extLst>
              <a:ext uri="{FF2B5EF4-FFF2-40B4-BE49-F238E27FC236}">
                <a16:creationId xmlns:a16="http://schemas.microsoft.com/office/drawing/2014/main" id="{D74CF11A-159C-4ABD-B72F-66A7A0E715C8}"/>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flipV="1">
            <a:off x="4333991" y="5628347"/>
            <a:ext cx="365760" cy="822960"/>
          </a:xfrm>
          <a:prstGeom prst="rect">
            <a:avLst/>
          </a:prstGeom>
        </p:spPr>
      </p:pic>
      <p:pic>
        <p:nvPicPr>
          <p:cNvPr id="65" name="Graphic 64" descr="Arrow Down with solid fill">
            <a:extLst>
              <a:ext uri="{FF2B5EF4-FFF2-40B4-BE49-F238E27FC236}">
                <a16:creationId xmlns:a16="http://schemas.microsoft.com/office/drawing/2014/main" id="{F9158D8A-A820-4578-AAA7-334DFAFB4A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4333504" y="2917302"/>
            <a:ext cx="365760" cy="365760"/>
          </a:xfrm>
          <a:prstGeom prst="rect">
            <a:avLst/>
          </a:prstGeom>
        </p:spPr>
      </p:pic>
    </p:spTree>
    <p:extLst>
      <p:ext uri="{BB962C8B-B14F-4D97-AF65-F5344CB8AC3E}">
        <p14:creationId xmlns:p14="http://schemas.microsoft.com/office/powerpoint/2010/main" val="38176865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6EC539-6D6A-46D3-B4F2-CD74F1C0015A}"/>
              </a:ext>
            </a:extLst>
          </p:cNvPr>
          <p:cNvSpPr>
            <a:spLocks noGrp="1"/>
          </p:cNvSpPr>
          <p:nvPr>
            <p:ph type="title"/>
          </p:nvPr>
        </p:nvSpPr>
        <p:spPr>
          <a:xfrm>
            <a:off x="369865" y="615229"/>
            <a:ext cx="8065526" cy="470869"/>
          </a:xfrm>
        </p:spPr>
        <p:txBody>
          <a:bodyPr/>
          <a:lstStyle/>
          <a:p>
            <a:r>
              <a:rPr lang="en-US" dirty="0"/>
              <a:t>2022 GUIDANCE</a:t>
            </a:r>
          </a:p>
        </p:txBody>
      </p:sp>
      <p:sp>
        <p:nvSpPr>
          <p:cNvPr id="6" name="Content Placeholder 2">
            <a:extLst>
              <a:ext uri="{FF2B5EF4-FFF2-40B4-BE49-F238E27FC236}">
                <a16:creationId xmlns:a16="http://schemas.microsoft.com/office/drawing/2014/main" id="{37ABC412-FD16-4389-8CB6-E06BC8ADB1B0}"/>
              </a:ext>
            </a:extLst>
          </p:cNvPr>
          <p:cNvSpPr>
            <a:spLocks noGrp="1"/>
          </p:cNvSpPr>
          <p:nvPr>
            <p:ph idx="1"/>
          </p:nvPr>
        </p:nvSpPr>
        <p:spPr>
          <a:xfrm>
            <a:off x="628650" y="1635849"/>
            <a:ext cx="7886700" cy="4351338"/>
          </a:xfrm>
        </p:spPr>
        <p:txBody>
          <a:bodyPr>
            <a:normAutofit fontScale="92500" lnSpcReduction="20000"/>
          </a:bodyPr>
          <a:lstStyle/>
          <a:p>
            <a:pPr>
              <a:lnSpc>
                <a:spcPct val="120000"/>
              </a:lnSpc>
            </a:pPr>
            <a:r>
              <a:rPr lang="en-US" sz="2400" dirty="0"/>
              <a:t>Assuming the impact of the COVID-19 pandemic and supply chain disruptions do not worsen</a:t>
            </a:r>
          </a:p>
          <a:p>
            <a:pPr marL="0" indent="0">
              <a:buNone/>
            </a:pPr>
            <a:endParaRPr lang="en-US" sz="3000" dirty="0"/>
          </a:p>
          <a:p>
            <a:pPr marL="457200" lvl="1" indent="0">
              <a:spcBef>
                <a:spcPts val="1200"/>
              </a:spcBef>
              <a:buNone/>
            </a:pPr>
            <a:r>
              <a:rPr lang="en-US" sz="2200" dirty="0"/>
              <a:t>	</a:t>
            </a:r>
            <a:r>
              <a:rPr lang="en-US" sz="2400" dirty="0"/>
              <a:t>Revenues		~$10.8 Billion</a:t>
            </a:r>
          </a:p>
          <a:p>
            <a:pPr marL="457200" lvl="1" indent="0">
              <a:buNone/>
            </a:pPr>
            <a:endParaRPr lang="en-US" sz="2400" dirty="0"/>
          </a:p>
          <a:p>
            <a:pPr marL="457200" lvl="1" indent="0">
              <a:buNone/>
            </a:pPr>
            <a:endParaRPr lang="en-US" sz="2400" dirty="0"/>
          </a:p>
          <a:p>
            <a:pPr marL="457200" lvl="1" indent="0">
              <a:buNone/>
            </a:pPr>
            <a:r>
              <a:rPr lang="en-US" sz="2400" dirty="0"/>
              <a:t>	Diluted EPS</a:t>
            </a:r>
            <a:r>
              <a:rPr lang="en-US" sz="1900" dirty="0"/>
              <a:t>*	</a:t>
            </a:r>
            <a:r>
              <a:rPr lang="en-US" sz="2400" dirty="0"/>
              <a:t>	$7.30 - $7.80 </a:t>
            </a:r>
          </a:p>
          <a:p>
            <a:pPr marL="457200" lvl="1"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1300" dirty="0"/>
              <a:t>* Assumes 27.0% - 28.0% effective tax rate</a:t>
            </a:r>
          </a:p>
        </p:txBody>
      </p:sp>
    </p:spTree>
    <p:extLst>
      <p:ext uri="{BB962C8B-B14F-4D97-AF65-F5344CB8AC3E}">
        <p14:creationId xmlns:p14="http://schemas.microsoft.com/office/powerpoint/2010/main" val="1755617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426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484B28-4AA2-4164-A503-AB094155E442}"/>
              </a:ext>
            </a:extLst>
          </p:cNvPr>
          <p:cNvSpPr>
            <a:spLocks noGrp="1"/>
          </p:cNvSpPr>
          <p:nvPr>
            <p:ph type="title"/>
          </p:nvPr>
        </p:nvSpPr>
        <p:spPr>
          <a:xfrm>
            <a:off x="362973" y="388190"/>
            <a:ext cx="8259602" cy="704809"/>
          </a:xfrm>
        </p:spPr>
        <p:txBody>
          <a:bodyPr/>
          <a:lstStyle/>
          <a:p>
            <a:r>
              <a:rPr lang="en-US" dirty="0"/>
              <a:t>FORWARD-LOOKING STATEMENTS AND NON-GAAP FINANCIAL DISCLOSURES</a:t>
            </a:r>
          </a:p>
        </p:txBody>
      </p:sp>
      <p:sp>
        <p:nvSpPr>
          <p:cNvPr id="8" name="Text Placeholder 2">
            <a:extLst>
              <a:ext uri="{FF2B5EF4-FFF2-40B4-BE49-F238E27FC236}">
                <a16:creationId xmlns:a16="http://schemas.microsoft.com/office/drawing/2014/main" id="{5ABDD2F9-663A-4DEE-82CE-2E9D185DBCD9}"/>
              </a:ext>
            </a:extLst>
          </p:cNvPr>
          <p:cNvSpPr>
            <a:spLocks noGrp="1"/>
          </p:cNvSpPr>
          <p:nvPr>
            <p:ph type="body" sz="quarter" idx="11"/>
          </p:nvPr>
        </p:nvSpPr>
        <p:spPr>
          <a:xfrm>
            <a:off x="484861" y="1296954"/>
            <a:ext cx="8278450" cy="4960037"/>
          </a:xfrm>
        </p:spPr>
        <p:txBody>
          <a:bodyPr>
            <a:noAutofit/>
          </a:bodyPr>
          <a:lstStyle/>
          <a:p>
            <a:pPr marL="0" indent="0">
              <a:buNone/>
            </a:pPr>
            <a:r>
              <a:rPr lang="en-US" sz="1100" b="1" i="1" dirty="0"/>
              <a:t>Forward-Looking Statements</a:t>
            </a:r>
          </a:p>
          <a:p>
            <a:pPr marL="0" indent="0" algn="just">
              <a:buNone/>
            </a:pP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This material and related presentation contain certain forward-looking statements.  Such statements speak only as of the date on the cover of this slide deck, and EMCOR assumes no obligation to update any such forward-looking statements, unless required by law. These forward-looking statements may include statements regarding anticipated future operating and financial performance, including financial guidance and projections underlying that guidance; the nature and impact of our remaining performance obligations; our ability to pursue acquisitions; our ability to return capital to shareholders; market opportunities; market growth prospects; customer trends; and our ability to maintain a strong safety record. These forward-looking statements involve risks and uncertainties that could cause actual results to differ materially from those anticipated (whether expressly or implied) by the forward-looking statements. Accordingly, these statements do not guarantee future performance or events. Applicable risks and uncertainties include, but are not limited to, adverse effects of general economic conditions; changes in interest </a:t>
            </a:r>
            <a:r>
              <a:rPr lang="en-US" sz="1100" i="1" kern="120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rates; domestic </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and international political developments; changes in the specific markets for EMCOR’s services; adverse business conditions, including labor market tightness, productivity challenges, the nature and extent of supply chain disruptions impacting availability and pricing of materials, and inflationary trends more generally, including fluctuations in energy costs; the availability of adequate levels of surety bonding; increased competition; unfavorable developments in the mix of our business; and the continuing impact of the COVID-19 pandemic, including the nature, extent, and impact of future variant surges, as well as other health emergencies, and government orders and mandates related thereto, on our revenue and operations. Certain of the risk factors associated with EMCOR’s business are also discussed in Part I, Item 1A “Risk Factors,” of the Company’s 2021 Form 10-K, and in other reports we file from time to time with the Securities and Exchange Commission and available at </a:t>
            </a:r>
            <a:r>
              <a:rPr lang="en-US" sz="1100" i="1" kern="12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3"/>
              </a:rPr>
              <a:t>www.sec.gov</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and </a:t>
            </a:r>
            <a:r>
              <a:rPr lang="en-US" sz="1100" i="1" kern="1200" dirty="0">
                <a:solidFill>
                  <a:srgbClr val="0563C1"/>
                </a:solidFill>
                <a:effectLst/>
                <a:latin typeface="Verdana" panose="020B0604030504040204" pitchFamily="34" charset="0"/>
                <a:ea typeface="Verdana" panose="020B0604030504040204" pitchFamily="34" charset="0"/>
                <a:cs typeface="Times New Roman" panose="02020603050405020304" pitchFamily="18" charset="0"/>
                <a:hlinkClick r:id="rId4"/>
              </a:rPr>
              <a:t>www.emcorgroup.com</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 Such risk factors should be taken into account in evaluating our business, including any forward-looking statements.</a:t>
            </a:r>
          </a:p>
          <a:p>
            <a:pPr marL="0" indent="0" algn="just">
              <a:buNone/>
            </a:pPr>
            <a:r>
              <a:rPr lang="en-US" sz="1100" b="1" i="1" dirty="0"/>
              <a:t>Non-GAAP Measures </a:t>
            </a:r>
          </a:p>
          <a:p>
            <a:pPr marL="0" indent="0" algn="just">
              <a:buNone/>
            </a:pPr>
            <a:r>
              <a:rPr lang="en-US" sz="1100" i="1" kern="1200" dirty="0">
                <a:solidFill>
                  <a:srgbClr val="000000"/>
                </a:solidFill>
                <a:effectLst/>
                <a:latin typeface="Verdana" panose="020B0604030504040204" pitchFamily="34" charset="0"/>
                <a:ea typeface="Verdana" panose="020B0604030504040204" pitchFamily="34" charset="0"/>
                <a:cs typeface="Arial" panose="020B0604020202020204" pitchFamily="34" charset="0"/>
              </a:rPr>
              <a:t>This material and related presentation may include certain financial measures that were not prepared in accordance with U.S. generally accepted accounting principles (GAAP).  </a:t>
            </a:r>
            <a:r>
              <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rPr>
              <a:t>The Company uses these non-GAAP measures as key performance indicators for the purpose of evaluating performance internally. We also believe that these non-GAAP measures provide investors with useful information with respect to our ongoing operations. </a:t>
            </a:r>
            <a:r>
              <a:rPr lang="en-US" sz="1100" i="1" kern="1200" dirty="0">
                <a:solidFill>
                  <a:srgbClr val="000000"/>
                </a:solidFill>
                <a:effectLst/>
                <a:latin typeface="Verdana" panose="020B0604030504040204" pitchFamily="34" charset="0"/>
                <a:ea typeface="Verdana" panose="020B0604030504040204" pitchFamily="34" charset="0"/>
                <a:cs typeface="Arial" panose="020B0604020202020204" pitchFamily="34" charset="0"/>
              </a:rPr>
              <a:t>Any non-GAAP financial measures presented are not, and should not be viewed as, substitutes for financial measures required by GAAP, have no standardized meaning prescribed by GAAP, and may not be comparable to the calculation of similar measures of other companies.  </a:t>
            </a:r>
            <a:endParaRPr lang="en-US" sz="1100" b="1" i="1" dirty="0"/>
          </a:p>
          <a:p>
            <a:pPr marL="0" indent="0" algn="just">
              <a:buNone/>
            </a:pPr>
            <a:endParaRPr lang="en-US" sz="1100" i="1"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p>
            <a:pPr marL="0" indent="0" algn="just">
              <a:lnSpc>
                <a:spcPct val="100000"/>
              </a:lnSpc>
              <a:spcBef>
                <a:spcPts val="0"/>
              </a:spcBef>
              <a:buNone/>
            </a:pPr>
            <a:endParaRPr lang="en-US" sz="1100" b="1" i="1" dirty="0">
              <a:solidFill>
                <a:srgbClr val="000000"/>
              </a:solidFill>
              <a:cs typeface="Times New Roman" panose="02020603050405020304" pitchFamily="18" charset="0"/>
            </a:endParaRPr>
          </a:p>
          <a:p>
            <a:pPr marL="0" indent="0" algn="just">
              <a:lnSpc>
                <a:spcPct val="100000"/>
              </a:lnSpc>
              <a:spcBef>
                <a:spcPts val="0"/>
              </a:spcBef>
              <a:buNone/>
            </a:pPr>
            <a:endParaRPr lang="en-US" sz="1100" b="1" i="1" dirty="0"/>
          </a:p>
        </p:txBody>
      </p:sp>
    </p:spTree>
    <p:extLst>
      <p:ext uri="{BB962C8B-B14F-4D97-AF65-F5344CB8AC3E}">
        <p14:creationId xmlns:p14="http://schemas.microsoft.com/office/powerpoint/2010/main" val="138058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EB4FE-7471-4353-B781-C28FEF601FFD}"/>
              </a:ext>
            </a:extLst>
          </p:cNvPr>
          <p:cNvSpPr>
            <a:spLocks noGrp="1"/>
          </p:cNvSpPr>
          <p:nvPr>
            <p:ph type="body" sz="quarter" idx="11"/>
          </p:nvPr>
        </p:nvSpPr>
        <p:spPr>
          <a:xfrm>
            <a:off x="463695" y="1568019"/>
            <a:ext cx="4122174" cy="3974457"/>
          </a:xfrm>
        </p:spPr>
        <p:txBody>
          <a:bodyPr>
            <a:normAutofit/>
          </a:bodyPr>
          <a:lstStyle/>
          <a:p>
            <a:pPr>
              <a:lnSpc>
                <a:spcPct val="100000"/>
              </a:lnSpc>
              <a:spcBef>
                <a:spcPts val="1200"/>
              </a:spcBef>
              <a:spcAft>
                <a:spcPts val="1800"/>
              </a:spcAft>
            </a:pPr>
            <a:r>
              <a:rPr lang="en-US" dirty="0"/>
              <a:t>Leading specialty construction, building, and industrial services provider</a:t>
            </a:r>
          </a:p>
          <a:p>
            <a:pPr>
              <a:lnSpc>
                <a:spcPct val="100000"/>
              </a:lnSpc>
              <a:spcBef>
                <a:spcPts val="1200"/>
              </a:spcBef>
              <a:spcAft>
                <a:spcPts val="1800"/>
              </a:spcAft>
            </a:pPr>
            <a:r>
              <a:rPr lang="en-US" dirty="0"/>
              <a:t>Approximately 76 million hours worked in 2021</a:t>
            </a:r>
          </a:p>
          <a:p>
            <a:pPr>
              <a:lnSpc>
                <a:spcPct val="100000"/>
              </a:lnSpc>
              <a:spcBef>
                <a:spcPts val="1200"/>
              </a:spcBef>
              <a:spcAft>
                <a:spcPts val="1800"/>
              </a:spcAft>
            </a:pPr>
            <a:r>
              <a:rPr lang="en-US" dirty="0"/>
              <a:t>2021 Total Recordable Incident Rate (TRIR) of 1.06</a:t>
            </a:r>
          </a:p>
          <a:p>
            <a:pPr>
              <a:lnSpc>
                <a:spcPct val="100000"/>
              </a:lnSpc>
              <a:spcBef>
                <a:spcPts val="1200"/>
              </a:spcBef>
              <a:spcAft>
                <a:spcPts val="1800"/>
              </a:spcAft>
            </a:pPr>
            <a:r>
              <a:rPr lang="en-US" dirty="0"/>
              <a:t>2022 Qtr. 2 RPOs of $6.46B</a:t>
            </a:r>
          </a:p>
        </p:txBody>
      </p:sp>
      <p:sp>
        <p:nvSpPr>
          <p:cNvPr id="6" name="Title 5">
            <a:extLst>
              <a:ext uri="{FF2B5EF4-FFF2-40B4-BE49-F238E27FC236}">
                <a16:creationId xmlns:a16="http://schemas.microsoft.com/office/drawing/2014/main" id="{859FD4EC-AFEF-4C22-B28C-BBE36C7B5B6E}"/>
              </a:ext>
            </a:extLst>
          </p:cNvPr>
          <p:cNvSpPr>
            <a:spLocks noGrp="1"/>
          </p:cNvSpPr>
          <p:nvPr>
            <p:ph type="title"/>
          </p:nvPr>
        </p:nvSpPr>
        <p:spPr>
          <a:xfrm>
            <a:off x="362975" y="552097"/>
            <a:ext cx="8259602" cy="532276"/>
          </a:xfrm>
        </p:spPr>
        <p:txBody>
          <a:bodyPr/>
          <a:lstStyle/>
          <a:p>
            <a:r>
              <a:rPr lang="en-US" dirty="0"/>
              <a:t>EMCOR HIGHLIGHTS</a:t>
            </a:r>
          </a:p>
        </p:txBody>
      </p:sp>
      <p:pic>
        <p:nvPicPr>
          <p:cNvPr id="5" name="Picture 4" descr="A picture containing sky&#10;&#10;Description automatically generated">
            <a:extLst>
              <a:ext uri="{FF2B5EF4-FFF2-40B4-BE49-F238E27FC236}">
                <a16:creationId xmlns:a16="http://schemas.microsoft.com/office/drawing/2014/main" id="{73AE6CBA-AB43-40DA-9054-7E198F96C61A}"/>
              </a:ext>
            </a:extLst>
          </p:cNvPr>
          <p:cNvPicPr>
            <a:picLocks noChangeAspect="1"/>
          </p:cNvPicPr>
          <p:nvPr/>
        </p:nvPicPr>
        <p:blipFill rotWithShape="1">
          <a:blip r:embed="rId3">
            <a:extLst>
              <a:ext uri="{28A0092B-C50C-407E-A947-70E740481C1C}">
                <a14:useLocalDpi xmlns:a14="http://schemas.microsoft.com/office/drawing/2010/main" val="0"/>
              </a:ext>
            </a:extLst>
          </a:blip>
          <a:srcRect l="14762" r="40158"/>
          <a:stretch/>
        </p:blipFill>
        <p:spPr>
          <a:xfrm>
            <a:off x="4617765" y="1557673"/>
            <a:ext cx="4122175" cy="3497802"/>
          </a:xfrm>
          <a:prstGeom prst="rect">
            <a:avLst/>
          </a:prstGeom>
        </p:spPr>
      </p:pic>
      <p:pic>
        <p:nvPicPr>
          <p:cNvPr id="7" name="Picture 6">
            <a:extLst>
              <a:ext uri="{FF2B5EF4-FFF2-40B4-BE49-F238E27FC236}">
                <a16:creationId xmlns:a16="http://schemas.microsoft.com/office/drawing/2014/main" id="{8A2DEBAE-EA29-470E-BCE2-B43C2940776B}"/>
              </a:ext>
            </a:extLst>
          </p:cNvPr>
          <p:cNvPicPr>
            <a:picLocks noChangeAspect="1"/>
          </p:cNvPicPr>
          <p:nvPr/>
        </p:nvPicPr>
        <p:blipFill rotWithShape="1">
          <a:blip r:embed="rId4">
            <a:extLst>
              <a:ext uri="{28A0092B-C50C-407E-A947-70E740481C1C}">
                <a14:useLocalDpi xmlns:a14="http://schemas.microsoft.com/office/drawing/2010/main" val="0"/>
              </a:ext>
            </a:extLst>
          </a:blip>
          <a:srcRect l="27100" t="16647" r="31544" b="33895"/>
          <a:stretch/>
        </p:blipFill>
        <p:spPr>
          <a:xfrm>
            <a:off x="4444275" y="4105864"/>
            <a:ext cx="1533833" cy="2752134"/>
          </a:xfrm>
          <a:prstGeom prst="rect">
            <a:avLst/>
          </a:prstGeom>
        </p:spPr>
      </p:pic>
    </p:spTree>
    <p:extLst>
      <p:ext uri="{BB962C8B-B14F-4D97-AF65-F5344CB8AC3E}">
        <p14:creationId xmlns:p14="http://schemas.microsoft.com/office/powerpoint/2010/main" val="3110128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44B1AB-684F-49E0-884A-B3A04BE2583C}"/>
              </a:ext>
            </a:extLst>
          </p:cNvPr>
          <p:cNvSpPr>
            <a:spLocks noGrp="1"/>
          </p:cNvSpPr>
          <p:nvPr>
            <p:ph type="body" sz="quarter" idx="11"/>
          </p:nvPr>
        </p:nvSpPr>
        <p:spPr>
          <a:xfrm>
            <a:off x="463693" y="1568010"/>
            <a:ext cx="3976256" cy="4799097"/>
          </a:xfrm>
        </p:spPr>
        <p:txBody>
          <a:bodyPr>
            <a:noAutofit/>
          </a:bodyPr>
          <a:lstStyle/>
          <a:p>
            <a:pPr>
              <a:lnSpc>
                <a:spcPct val="100000"/>
              </a:lnSpc>
              <a:spcBef>
                <a:spcPts val="1200"/>
              </a:spcBef>
              <a:spcAft>
                <a:spcPts val="1200"/>
              </a:spcAft>
            </a:pPr>
            <a:r>
              <a:rPr lang="en-US" dirty="0"/>
              <a:t>Significant expertise in project execution and managing skilled craft labor</a:t>
            </a:r>
          </a:p>
          <a:p>
            <a:pPr>
              <a:lnSpc>
                <a:spcPct val="100000"/>
              </a:lnSpc>
              <a:spcBef>
                <a:spcPts val="1200"/>
              </a:spcBef>
              <a:spcAft>
                <a:spcPts val="1200"/>
              </a:spcAft>
            </a:pPr>
            <a:r>
              <a:rPr lang="en-US" dirty="0"/>
              <a:t>Disciplined and effective cost management</a:t>
            </a:r>
          </a:p>
          <a:p>
            <a:pPr>
              <a:lnSpc>
                <a:spcPct val="100000"/>
              </a:lnSpc>
              <a:spcBef>
                <a:spcPts val="1200"/>
              </a:spcBef>
              <a:spcAft>
                <a:spcPts val="1200"/>
              </a:spcAft>
            </a:pPr>
            <a:r>
              <a:rPr lang="en-US" dirty="0"/>
              <a:t>Broad opportunities for earnings growth</a:t>
            </a:r>
          </a:p>
          <a:p>
            <a:pPr>
              <a:lnSpc>
                <a:spcPct val="100000"/>
              </a:lnSpc>
              <a:spcBef>
                <a:spcPts val="1200"/>
              </a:spcBef>
              <a:spcAft>
                <a:spcPts val="1200"/>
              </a:spcAft>
            </a:pPr>
            <a:r>
              <a:rPr lang="en-US" dirty="0"/>
              <a:t>History of consistent cash generation</a:t>
            </a:r>
          </a:p>
          <a:p>
            <a:pPr>
              <a:lnSpc>
                <a:spcPct val="100000"/>
              </a:lnSpc>
              <a:spcBef>
                <a:spcPts val="1200"/>
              </a:spcBef>
              <a:spcAft>
                <a:spcPts val="1200"/>
              </a:spcAft>
            </a:pPr>
            <a:r>
              <a:rPr lang="en-US" dirty="0"/>
              <a:t>Strong and liquid balance sheet</a:t>
            </a:r>
          </a:p>
        </p:txBody>
      </p:sp>
      <p:sp>
        <p:nvSpPr>
          <p:cNvPr id="7" name="Title 6">
            <a:extLst>
              <a:ext uri="{FF2B5EF4-FFF2-40B4-BE49-F238E27FC236}">
                <a16:creationId xmlns:a16="http://schemas.microsoft.com/office/drawing/2014/main" id="{251E5547-802D-4D8C-B53F-48383B85C95B}"/>
              </a:ext>
            </a:extLst>
          </p:cNvPr>
          <p:cNvSpPr>
            <a:spLocks noGrp="1"/>
          </p:cNvSpPr>
          <p:nvPr>
            <p:ph type="title"/>
          </p:nvPr>
        </p:nvSpPr>
        <p:spPr>
          <a:xfrm>
            <a:off x="362972" y="490892"/>
            <a:ext cx="8259602" cy="593485"/>
          </a:xfrm>
        </p:spPr>
        <p:txBody>
          <a:bodyPr/>
          <a:lstStyle/>
          <a:p>
            <a:r>
              <a:rPr lang="en-US" cap="all" dirty="0"/>
              <a:t>Emcor strengths</a:t>
            </a:r>
          </a:p>
        </p:txBody>
      </p:sp>
      <p:pic>
        <p:nvPicPr>
          <p:cNvPr id="5" name="Picture 4" descr="A picture containing sky, outdoor&#10;&#10;Description automatically generated">
            <a:extLst>
              <a:ext uri="{FF2B5EF4-FFF2-40B4-BE49-F238E27FC236}">
                <a16:creationId xmlns:a16="http://schemas.microsoft.com/office/drawing/2014/main" id="{04976F43-3697-4E68-BBE8-C22EF845F217}"/>
              </a:ext>
            </a:extLst>
          </p:cNvPr>
          <p:cNvPicPr>
            <a:picLocks noChangeAspect="1"/>
          </p:cNvPicPr>
          <p:nvPr/>
        </p:nvPicPr>
        <p:blipFill rotWithShape="1">
          <a:blip r:embed="rId3">
            <a:extLst>
              <a:ext uri="{28A0092B-C50C-407E-A947-70E740481C1C}">
                <a14:useLocalDpi xmlns:a14="http://schemas.microsoft.com/office/drawing/2010/main" val="0"/>
              </a:ext>
            </a:extLst>
          </a:blip>
          <a:srcRect t="11421" b="23799"/>
          <a:stretch/>
        </p:blipFill>
        <p:spPr>
          <a:xfrm>
            <a:off x="4586593" y="1876839"/>
            <a:ext cx="4158888" cy="3592154"/>
          </a:xfrm>
          <a:prstGeom prst="rect">
            <a:avLst/>
          </a:prstGeom>
        </p:spPr>
      </p:pic>
    </p:spTree>
    <p:extLst>
      <p:ext uri="{BB962C8B-B14F-4D97-AF65-F5344CB8AC3E}">
        <p14:creationId xmlns:p14="http://schemas.microsoft.com/office/powerpoint/2010/main" val="575669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059491-4CAB-4C6A-844D-FE61991361B8}"/>
              </a:ext>
            </a:extLst>
          </p:cNvPr>
          <p:cNvSpPr>
            <a:spLocks noGrp="1"/>
          </p:cNvSpPr>
          <p:nvPr>
            <p:ph type="title"/>
          </p:nvPr>
        </p:nvSpPr>
        <p:spPr>
          <a:xfrm>
            <a:off x="362972" y="491716"/>
            <a:ext cx="8259602" cy="592661"/>
          </a:xfrm>
        </p:spPr>
        <p:txBody>
          <a:bodyPr>
            <a:normAutofit fontScale="90000"/>
          </a:bodyPr>
          <a:lstStyle/>
          <a:p>
            <a:r>
              <a:rPr lang="en-US" dirty="0"/>
              <a:t>BROAD CONSTRUCTION &amp; SERVICES PLATFORM                  2021 REVENUES:  $9.9B</a:t>
            </a:r>
          </a:p>
        </p:txBody>
      </p:sp>
      <p:graphicFrame>
        <p:nvGraphicFramePr>
          <p:cNvPr id="6" name="Table 11">
            <a:extLst>
              <a:ext uri="{FF2B5EF4-FFF2-40B4-BE49-F238E27FC236}">
                <a16:creationId xmlns:a16="http://schemas.microsoft.com/office/drawing/2014/main" id="{D54CFD15-D5E2-4216-9A51-B6E381084047}"/>
              </a:ext>
            </a:extLst>
          </p:cNvPr>
          <p:cNvGraphicFramePr>
            <a:graphicFrameLocks noGrp="1"/>
          </p:cNvGraphicFramePr>
          <p:nvPr>
            <p:extLst>
              <p:ext uri="{D42A27DB-BD31-4B8C-83A1-F6EECF244321}">
                <p14:modId xmlns:p14="http://schemas.microsoft.com/office/powerpoint/2010/main" val="4189532948"/>
              </p:ext>
            </p:extLst>
          </p:nvPr>
        </p:nvGraphicFramePr>
        <p:xfrm>
          <a:off x="94831" y="1568574"/>
          <a:ext cx="8954338" cy="4399280"/>
        </p:xfrm>
        <a:graphic>
          <a:graphicData uri="http://schemas.openxmlformats.org/drawingml/2006/table">
            <a:tbl>
              <a:tblPr firstRow="1" bandRow="1">
                <a:tableStyleId>{5C22544A-7EE6-4342-B048-85BDC9FD1C3A}</a:tableStyleId>
              </a:tblPr>
              <a:tblGrid>
                <a:gridCol w="1112234">
                  <a:extLst>
                    <a:ext uri="{9D8B030D-6E8A-4147-A177-3AD203B41FA5}">
                      <a16:colId xmlns:a16="http://schemas.microsoft.com/office/drawing/2014/main" val="3083837863"/>
                    </a:ext>
                  </a:extLst>
                </a:gridCol>
                <a:gridCol w="1033229">
                  <a:extLst>
                    <a:ext uri="{9D8B030D-6E8A-4147-A177-3AD203B41FA5}">
                      <a16:colId xmlns:a16="http://schemas.microsoft.com/office/drawing/2014/main" val="3685735228"/>
                    </a:ext>
                  </a:extLst>
                </a:gridCol>
                <a:gridCol w="208280">
                  <a:extLst>
                    <a:ext uri="{9D8B030D-6E8A-4147-A177-3AD203B41FA5}">
                      <a16:colId xmlns:a16="http://schemas.microsoft.com/office/drawing/2014/main" val="1387975424"/>
                    </a:ext>
                  </a:extLst>
                </a:gridCol>
                <a:gridCol w="957261">
                  <a:extLst>
                    <a:ext uri="{9D8B030D-6E8A-4147-A177-3AD203B41FA5}">
                      <a16:colId xmlns:a16="http://schemas.microsoft.com/office/drawing/2014/main" val="467607057"/>
                    </a:ext>
                  </a:extLst>
                </a:gridCol>
                <a:gridCol w="289246">
                  <a:extLst>
                    <a:ext uri="{9D8B030D-6E8A-4147-A177-3AD203B41FA5}">
                      <a16:colId xmlns:a16="http://schemas.microsoft.com/office/drawing/2014/main" val="1215245346"/>
                    </a:ext>
                  </a:extLst>
                </a:gridCol>
                <a:gridCol w="962017">
                  <a:extLst>
                    <a:ext uri="{9D8B030D-6E8A-4147-A177-3AD203B41FA5}">
                      <a16:colId xmlns:a16="http://schemas.microsoft.com/office/drawing/2014/main" val="1892984688"/>
                    </a:ext>
                  </a:extLst>
                </a:gridCol>
                <a:gridCol w="162590">
                  <a:extLst>
                    <a:ext uri="{9D8B030D-6E8A-4147-A177-3AD203B41FA5}">
                      <a16:colId xmlns:a16="http://schemas.microsoft.com/office/drawing/2014/main" val="1677789412"/>
                    </a:ext>
                  </a:extLst>
                </a:gridCol>
                <a:gridCol w="993727">
                  <a:extLst>
                    <a:ext uri="{9D8B030D-6E8A-4147-A177-3AD203B41FA5}">
                      <a16:colId xmlns:a16="http://schemas.microsoft.com/office/drawing/2014/main" val="668723327"/>
                    </a:ext>
                  </a:extLst>
                </a:gridCol>
                <a:gridCol w="208280">
                  <a:extLst>
                    <a:ext uri="{9D8B030D-6E8A-4147-A177-3AD203B41FA5}">
                      <a16:colId xmlns:a16="http://schemas.microsoft.com/office/drawing/2014/main" val="1432149429"/>
                    </a:ext>
                  </a:extLst>
                </a:gridCol>
                <a:gridCol w="993506">
                  <a:extLst>
                    <a:ext uri="{9D8B030D-6E8A-4147-A177-3AD203B41FA5}">
                      <a16:colId xmlns:a16="http://schemas.microsoft.com/office/drawing/2014/main" val="2728938821"/>
                    </a:ext>
                  </a:extLst>
                </a:gridCol>
                <a:gridCol w="208280">
                  <a:extLst>
                    <a:ext uri="{9D8B030D-6E8A-4147-A177-3AD203B41FA5}">
                      <a16:colId xmlns:a16="http://schemas.microsoft.com/office/drawing/2014/main" val="4068012423"/>
                    </a:ext>
                  </a:extLst>
                </a:gridCol>
                <a:gridCol w="1825688">
                  <a:extLst>
                    <a:ext uri="{9D8B030D-6E8A-4147-A177-3AD203B41FA5}">
                      <a16:colId xmlns:a16="http://schemas.microsoft.com/office/drawing/2014/main" val="3159794227"/>
                    </a:ext>
                  </a:extLst>
                </a:gridCol>
              </a:tblGrid>
              <a:tr h="370840">
                <a:tc gridSpan="2">
                  <a:txBody>
                    <a:bodyPr/>
                    <a:lstStyle/>
                    <a:p>
                      <a:pPr algn="ctr"/>
                      <a:r>
                        <a:rPr lang="en-US" sz="1400" b="1" dirty="0">
                          <a:latin typeface="Microsoft JhengHei" panose="020B0604030504040204" pitchFamily="34" charset="-120"/>
                          <a:ea typeface="Microsoft JhengHei" panose="020B0604030504040204" pitchFamily="34" charset="-120"/>
                        </a:rPr>
                        <a:t>CONSTRUCTION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tx1">
                        <a:lumMod val="65000"/>
                        <a:lumOff val="35000"/>
                      </a:schemeClr>
                    </a:solidFill>
                  </a:tcPr>
                </a:tc>
                <a:tc hMerge="1">
                  <a:txBody>
                    <a:bodyPr/>
                    <a:lstStyle/>
                    <a:p>
                      <a:pPr algn="ctr"/>
                      <a:endParaRPr lang="en-US" sz="1400" dirty="0">
                        <a:latin typeface="Arial Narrow" panose="020B0606020202030204" pitchFamily="34" charset="0"/>
                      </a:endParaRPr>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tc gridSpan="9">
                  <a:txBody>
                    <a:bodyPr/>
                    <a:lstStyle/>
                    <a:p>
                      <a:pPr algn="ctr"/>
                      <a:r>
                        <a:rPr lang="en-US" sz="1400" b="1" dirty="0">
                          <a:latin typeface="Microsoft JhengHei" panose="020B0604030504040204" pitchFamily="34" charset="-120"/>
                          <a:ea typeface="Microsoft JhengHei" panose="020B0604030504040204" pitchFamily="34" charset="-120"/>
                        </a:rPr>
                        <a:t>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lumMod val="65000"/>
                      </a:schemeClr>
                    </a:solidFill>
                  </a:tcPr>
                </a:tc>
                <a:tc hMerge="1">
                  <a:txBody>
                    <a:bodyPr/>
                    <a:lstStyle/>
                    <a:p>
                      <a:pPr algn="ctr"/>
                      <a:endParaRPr lang="en-US" sz="1400" dirty="0">
                        <a:latin typeface="Arial Narrow" panose="020B0606020202030204" pitchFamily="34" charset="0"/>
                      </a:endParaRPr>
                    </a:p>
                  </a:txBody>
                  <a:tcPr/>
                </a:tc>
                <a:tc hMerge="1">
                  <a:txBody>
                    <a:bodyPr/>
                    <a:lstStyle/>
                    <a:p>
                      <a:endParaRPr lang="en-US"/>
                    </a:p>
                  </a:txBody>
                  <a:tcPr/>
                </a:tc>
                <a:tc hMerge="1">
                  <a:txBody>
                    <a:bodyPr/>
                    <a:lstStyle/>
                    <a:p>
                      <a:pPr algn="ctr"/>
                      <a:endParaRPr lang="en-US" sz="1400" dirty="0">
                        <a:latin typeface="Arial Narrow" panose="020B0606020202030204" pitchFamily="34" charset="0"/>
                      </a:endParaRPr>
                    </a:p>
                  </a:txBody>
                  <a:tcPr/>
                </a:tc>
                <a:tc hMerge="1">
                  <a:txBody>
                    <a:bodyPr/>
                    <a:lstStyle/>
                    <a:p>
                      <a:endParaRPr lang="en-US"/>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solidFill>
                      <a:srgbClr val="007C85"/>
                    </a:solidFill>
                  </a:tcPr>
                </a:tc>
                <a:extLst>
                  <a:ext uri="{0D108BD9-81ED-4DB2-BD59-A6C34878D82A}">
                    <a16:rowId xmlns:a16="http://schemas.microsoft.com/office/drawing/2014/main" val="2882065904"/>
                  </a:ext>
                </a:extLst>
              </a:tr>
              <a:tr h="370840">
                <a:tc gridSpan="2">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gridSpan="6">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endParaRPr lang="en-US" sz="1400" b="1" dirty="0">
                        <a:latin typeface="Arial Narrow" panose="020B0606020202030204" pitchFamily="34" charset="0"/>
                      </a:endParaRPr>
                    </a:p>
                  </a:txBody>
                  <a:tcPr>
                    <a:lnL w="12700" cmpd="sng">
                      <a:noFill/>
                    </a:lnL>
                    <a:lnR w="12700" cmpd="sng">
                      <a:noFill/>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1" dirty="0">
                        <a:latin typeface="Arial Narrow" panose="020B060602020203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1"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2446759"/>
                  </a:ext>
                </a:extLst>
              </a:tr>
              <a:tr h="135233">
                <a:tc gridSpan="2">
                  <a:txBody>
                    <a:bodyPr/>
                    <a:lstStyle/>
                    <a:p>
                      <a:pPr algn="ctr"/>
                      <a:r>
                        <a:rPr lang="en-US" sz="1400" b="1" dirty="0">
                          <a:latin typeface="Arial Narrow" panose="020B0606020202030204" pitchFamily="34" charset="0"/>
                        </a:rPr>
                        <a:t>CONSTRUCTION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1400" dirty="0">
                        <a:latin typeface="Arial Narrow" panose="020B0606020202030204" pitchFamily="34" charset="0"/>
                      </a:endParaRPr>
                    </a:p>
                  </a:txBody>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7">
                  <a:txBody>
                    <a:bodyPr/>
                    <a:lstStyle/>
                    <a:p>
                      <a:pPr algn="ctr"/>
                      <a:r>
                        <a:rPr lang="en-US" sz="1400" b="1" dirty="0">
                          <a:latin typeface="Arial Narrow" panose="020B0606020202030204" pitchFamily="34" charset="0"/>
                        </a:rPr>
                        <a:t>BUILDING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pPr algn="ctr"/>
                      <a:endParaRPr lang="en-US" sz="1400" dirty="0">
                        <a:latin typeface="Arial Narrow" panose="020B0606020202030204" pitchFamily="34" charset="0"/>
                      </a:endParaRPr>
                    </a:p>
                  </a:txBody>
                  <a:tcPr>
                    <a:solidFill>
                      <a:schemeClr val="bg1"/>
                    </a:solidFill>
                  </a:tcPr>
                </a:tc>
                <a:tc>
                  <a:txBody>
                    <a:bodyPr/>
                    <a:lstStyle/>
                    <a:p>
                      <a:pPr algn="ctr"/>
                      <a:endParaRPr lang="en-US" sz="14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1" dirty="0">
                          <a:latin typeface="Arial Narrow" panose="020B0606020202030204" pitchFamily="34" charset="0"/>
                        </a:rPr>
                        <a:t>INDUSTRIAL SERVICES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382086939"/>
                  </a:ext>
                </a:extLst>
              </a:tr>
              <a:tr h="0">
                <a:tc>
                  <a:txBody>
                    <a:bodyPr/>
                    <a:lstStyle/>
                    <a:p>
                      <a:pPr algn="ctr"/>
                      <a:r>
                        <a:rPr lang="en-US" sz="1200" b="1" dirty="0">
                          <a:latin typeface="Arial Narrow" panose="020B0606020202030204" pitchFamily="34" charset="0"/>
                        </a:rPr>
                        <a:t>Mechanical</a:t>
                      </a:r>
                    </a:p>
                    <a:p>
                      <a:pPr algn="ctr"/>
                      <a:endParaRPr lang="en-US"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200" b="1" dirty="0">
                          <a:latin typeface="Arial Narrow" panose="020B0606020202030204" pitchFamily="34" charset="0"/>
                        </a:rPr>
                        <a:t>Electrical</a:t>
                      </a:r>
                    </a:p>
                    <a:p>
                      <a:pPr algn="ctr"/>
                      <a:endParaRPr lang="en-US" sz="12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1" dirty="0">
                          <a:latin typeface="Arial Narrow" panose="020B0606020202030204" pitchFamily="34" charset="0"/>
                        </a:rPr>
                        <a:t>Mobile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gridSpan="2">
                  <a:txBody>
                    <a:bodyPr/>
                    <a:lstStyle/>
                    <a:p>
                      <a:pPr algn="ctr"/>
                      <a:r>
                        <a:rPr lang="en-US" sz="1200" b="1" dirty="0">
                          <a:latin typeface="Arial Narrow" panose="020B0606020202030204" pitchFamily="34" charset="0"/>
                        </a:rPr>
                        <a:t>Site-Based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400" dirty="0">
                        <a:latin typeface="Arial Narrow" panose="020B0606020202030204" pitchFamily="34" charset="0"/>
                      </a:endParaRPr>
                    </a:p>
                  </a:txBody>
                  <a:tcPr>
                    <a:noFill/>
                  </a:tcPr>
                </a:tc>
                <a:tc gridSpan="2">
                  <a:txBody>
                    <a:bodyPr/>
                    <a:lstStyle/>
                    <a:p>
                      <a:pPr algn="ctr"/>
                      <a:r>
                        <a:rPr lang="en-US" sz="1200" b="1" dirty="0">
                          <a:latin typeface="Arial Narrow" panose="020B0606020202030204" pitchFamily="34" charset="0"/>
                        </a:rPr>
                        <a:t>Government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US" sz="1400" dirty="0">
                        <a:latin typeface="Arial Narrow" panose="020B0606020202030204" pitchFamily="34" charset="0"/>
                      </a:endParaRPr>
                    </a:p>
                  </a:txBody>
                  <a:tcP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latin typeface="Arial Narrow" panose="020B0606020202030204" pitchFamily="34" charset="0"/>
                        </a:rPr>
                        <a:t>EMCOR UK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endParaRPr lang="en-US"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200" b="1" dirty="0">
                          <a:latin typeface="Arial Narrow" panose="020B0606020202030204" pitchFamily="34" charset="0"/>
                        </a:rPr>
                        <a:t>Refinery / Petro Chemical / Turnaround 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5983077"/>
                  </a:ext>
                </a:extLst>
              </a:tr>
              <a:tr h="370840">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$3.9B</a:t>
                      </a:r>
                      <a:endParaRPr lang="en-US" sz="2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$2.0B</a:t>
                      </a:r>
                      <a:endParaRPr lang="en-US" sz="2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5">
                  <a:txBody>
                    <a:bodyPr/>
                    <a:lstStyle/>
                    <a:p>
                      <a:pPr algn="ctr"/>
                      <a:r>
                        <a:rPr lang="en-US" sz="1400" b="0" dirty="0">
                          <a:latin typeface="Arial Narrow" panose="020B0606020202030204" pitchFamily="34" charset="0"/>
                        </a:rPr>
                        <a:t>Revenues</a:t>
                      </a:r>
                      <a:br>
                        <a:rPr lang="en-US" sz="1400" b="0" dirty="0">
                          <a:latin typeface="Arial Narrow" panose="020B0606020202030204" pitchFamily="34" charset="0"/>
                        </a:rPr>
                      </a:br>
                      <a:r>
                        <a:rPr lang="en-US" sz="2000" b="1" dirty="0">
                          <a:latin typeface="Arial Narrow" panose="020B0606020202030204" pitchFamily="34" charset="0"/>
                        </a:rPr>
                        <a:t>$2.5B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400" dirty="0">
                        <a:latin typeface="Arial Narrow" panose="020B0606020202030204" pitchFamily="34" charset="0"/>
                      </a:endParaRPr>
                    </a:p>
                  </a:txBody>
                  <a:tcPr/>
                </a:tc>
                <a:tc hMerge="1">
                  <a:txBody>
                    <a:bodyPr/>
                    <a:lstStyle/>
                    <a:p>
                      <a:endParaRPr lang="en-US"/>
                    </a:p>
                  </a:txBody>
                  <a:tcPr/>
                </a:tc>
                <a:tc hMerge="1">
                  <a:txBody>
                    <a:bodyPr/>
                    <a:lstStyle/>
                    <a:p>
                      <a:endParaRPr lang="en-US" sz="1400" dirty="0">
                        <a:latin typeface="Arial Narrow" panose="020B0606020202030204" pitchFamily="34" charset="0"/>
                      </a:endParaRPr>
                    </a:p>
                  </a:txBody>
                  <a:tcPr/>
                </a:tc>
                <a:tc hMerge="1">
                  <a:txBody>
                    <a:bodyPr/>
                    <a:lstStyle/>
                    <a:p>
                      <a:pPr algn="ctr"/>
                      <a:endParaRPr lang="en-US" sz="1800" b="1"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latin typeface="Arial Narrow" panose="020B0606020202030204" pitchFamily="34" charset="0"/>
                        </a:rPr>
                        <a:t>Revenues</a:t>
                      </a:r>
                    </a:p>
                    <a:p>
                      <a:pPr algn="ctr"/>
                      <a:r>
                        <a:rPr lang="en-US" sz="2000" b="1" dirty="0">
                          <a:latin typeface="Arial Narrow" panose="020B0606020202030204" pitchFamily="34" charset="0"/>
                        </a:rPr>
                        <a:t>$0.5B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Narrow" panose="020B0606020202030204" pitchFamily="34" charset="0"/>
                        </a:rPr>
                        <a:t>Revenues</a:t>
                      </a:r>
                    </a:p>
                    <a:p>
                      <a:pPr algn="ctr"/>
                      <a:r>
                        <a:rPr lang="en-US" sz="2000" b="1" dirty="0">
                          <a:latin typeface="Arial Narrow" panose="020B0606020202030204" pitchFamily="34" charset="0"/>
                        </a:rPr>
                        <a:t>$1.0B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2789069"/>
                  </a:ext>
                </a:extLst>
              </a:tr>
              <a:tr h="0">
                <a:tc>
                  <a:txBody>
                    <a:bodyPr/>
                    <a:lstStyle/>
                    <a:p>
                      <a:endParaRPr lang="en-US" sz="6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6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2">
                  <a:txBody>
                    <a:bodyPr/>
                    <a:lstStyle/>
                    <a:p>
                      <a:endParaRPr lang="en-US" sz="14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sz="1400">
                        <a:latin typeface="Arial Narrow" panose="020B0606020202030204" pitchFamily="34" charset="0"/>
                      </a:endParaRPr>
                    </a:p>
                  </a:txBody>
                  <a:tcPr/>
                </a:tc>
                <a:tc gridSpan="2">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hMerge="1">
                  <a:txBody>
                    <a:bodyPr/>
                    <a:lstStyle/>
                    <a:p>
                      <a:endParaRPr lang="en-US" sz="1400" dirty="0">
                        <a:latin typeface="Arial Narrow" panose="020B0606020202030204" pitchFamily="34" charset="0"/>
                      </a:endParaRPr>
                    </a:p>
                  </a:txBody>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400" dirty="0">
                        <a:latin typeface="Arial Narrow" panose="020B060602020203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endParaRPr lang="en-US"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3171565"/>
                  </a:ext>
                </a:extLst>
              </a:tr>
              <a:tr h="146457">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Sheet Metal</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HVAC</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Process Piping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High Purity Piping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Plumbing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Fire Protection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Water and Wastewater</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Low Voltage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Voice &amp; Data</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Lighting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Security/Alarm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High Voltage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Transmission &amp; Distribution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Sustainable Energy Solutions</a:t>
                      </a:r>
                    </a:p>
                    <a:p>
                      <a:endParaRPr lang="en-US" sz="10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0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National HVAC Service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Building Control Systems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Retrofit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Repair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Service Agreements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IAQ Services</a:t>
                      </a:r>
                    </a:p>
                  </a:txBody>
                  <a:tcP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19063" indent="-119063">
                        <a:buFont typeface="Arial Narrow" panose="020B0606020202030204" pitchFamily="34" charset="0"/>
                        <a:buChar char="»"/>
                      </a:pPr>
                      <a:r>
                        <a:rPr lang="en-US" sz="900" dirty="0">
                          <a:latin typeface="Arial Narrow" panose="020B0606020202030204" pitchFamily="34" charset="0"/>
                        </a:rPr>
                        <a:t>O&amp;M</a:t>
                      </a:r>
                    </a:p>
                    <a:p>
                      <a:pPr marL="119063" indent="-119063">
                        <a:buFont typeface="Arial Narrow" panose="020B0606020202030204" pitchFamily="34" charset="0"/>
                        <a:buChar char="»"/>
                      </a:pPr>
                      <a:r>
                        <a:rPr lang="en-US" sz="900" dirty="0">
                          <a:latin typeface="Arial Narrow" panose="020B0606020202030204" pitchFamily="34" charset="0"/>
                        </a:rPr>
                        <a:t>HVAC Services</a:t>
                      </a:r>
                    </a:p>
                    <a:p>
                      <a:pPr marL="119063" indent="-119063">
                        <a:buFont typeface="Arial Narrow" panose="020B0606020202030204" pitchFamily="34" charset="0"/>
                        <a:buChar char="»"/>
                      </a:pPr>
                      <a:r>
                        <a:rPr lang="en-US" sz="900" dirty="0">
                          <a:latin typeface="Arial Narrow" panose="020B0606020202030204" pitchFamily="34" charset="0"/>
                        </a:rPr>
                        <a:t>Retrofit Projects</a:t>
                      </a:r>
                    </a:p>
                    <a:p>
                      <a:pPr marL="119063" indent="-119063">
                        <a:buFont typeface="Arial Narrow" panose="020B0606020202030204" pitchFamily="34" charset="0"/>
                        <a:buChar char="»"/>
                      </a:pPr>
                      <a:r>
                        <a:rPr lang="en-US" sz="900" dirty="0">
                          <a:latin typeface="Arial Narrow" panose="020B0606020202030204" pitchFamily="34" charset="0"/>
                        </a:rPr>
                        <a:t>Preventive Maintenance</a:t>
                      </a:r>
                    </a:p>
                    <a:p>
                      <a:pPr marL="119063" indent="-119063">
                        <a:buFont typeface="Arial Narrow" panose="020B0606020202030204" pitchFamily="34" charset="0"/>
                        <a:buChar char="»"/>
                      </a:pPr>
                      <a:r>
                        <a:rPr lang="en-US" sz="900" dirty="0">
                          <a:latin typeface="Arial Narrow" panose="020B0606020202030204" pitchFamily="34" charset="0"/>
                        </a:rPr>
                        <a:t>Energy Efficiency Upgrades</a:t>
                      </a:r>
                    </a:p>
                    <a:p>
                      <a:endParaRPr lang="en-US" sz="900" dirty="0">
                        <a:latin typeface="Arial Narrow" panose="020B0606020202030204" pitchFamily="34" charset="0"/>
                      </a:endParaRPr>
                    </a:p>
                  </a:txBody>
                  <a:tcPr/>
                </a:tc>
                <a:tc gridSpan="2">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HVAC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Retrofit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Preventive Maintenance</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ea typeface="Verdana" panose="020B0604030504040204" pitchFamily="34" charset="0"/>
                        </a:rPr>
                        <a:t>Energy Efficiency Upgrades</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119063" indent="-119063">
                        <a:buFont typeface="Arial Narrow" panose="020B0606020202030204" pitchFamily="34" charset="0"/>
                        <a:buChar char="»"/>
                      </a:pPr>
                      <a:r>
                        <a:rPr lang="en-US" sz="900" dirty="0">
                          <a:latin typeface="Arial Narrow" panose="020B0606020202030204" pitchFamily="34" charset="0"/>
                        </a:rPr>
                        <a:t>Base Ops</a:t>
                      </a:r>
                    </a:p>
                    <a:p>
                      <a:pPr marL="119063" indent="-119063">
                        <a:buFont typeface="Arial Narrow" panose="020B0606020202030204" pitchFamily="34" charset="0"/>
                        <a:buChar char="»"/>
                      </a:pPr>
                      <a:r>
                        <a:rPr lang="en-US" sz="900" dirty="0">
                          <a:latin typeface="Arial Narrow" panose="020B0606020202030204" pitchFamily="34" charset="0"/>
                        </a:rPr>
                        <a:t>Facilities Management</a:t>
                      </a:r>
                    </a:p>
                    <a:p>
                      <a:pPr marL="119063" indent="-119063">
                        <a:buFont typeface="Arial Narrow" panose="020B0606020202030204" pitchFamily="34" charset="0"/>
                        <a:buChar char="»"/>
                      </a:pPr>
                      <a:r>
                        <a:rPr lang="en-US" sz="900" dirty="0">
                          <a:latin typeface="Arial Narrow" panose="020B0606020202030204" pitchFamily="34" charset="0"/>
                        </a:rPr>
                        <a:t>IDIQ Projects</a:t>
                      </a:r>
                    </a:p>
                    <a:p>
                      <a:pPr marL="119063" indent="-119063">
                        <a:buFont typeface="Arial Narrow" panose="020B0606020202030204" pitchFamily="34" charset="0"/>
                        <a:buChar char="»"/>
                      </a:pPr>
                      <a:r>
                        <a:rPr lang="en-US" sz="900" dirty="0">
                          <a:latin typeface="Arial Narrow" panose="020B0606020202030204" pitchFamily="34" charset="0"/>
                        </a:rPr>
                        <a:t>O&amp;M</a:t>
                      </a:r>
                    </a:p>
                    <a:p>
                      <a:pPr marL="119063" indent="-119063">
                        <a:buFont typeface="Arial Narrow" panose="020B0606020202030204" pitchFamily="34" charset="0"/>
                        <a:buChar char="»"/>
                      </a:pPr>
                      <a:r>
                        <a:rPr lang="en-US" sz="900" dirty="0">
                          <a:latin typeface="Arial Narrow" panose="020B0606020202030204" pitchFamily="34" charset="0"/>
                        </a:rPr>
                        <a:t>Supplier Management</a:t>
                      </a:r>
                    </a:p>
                    <a:p>
                      <a:endParaRPr lang="en-US" sz="900" dirty="0">
                        <a:latin typeface="Arial Narrow" panose="020B0606020202030204" pitchFamily="34" charset="0"/>
                      </a:endParaRPr>
                    </a:p>
                  </a:txBody>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Base Ops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Facilities Management</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IDIQ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Supplier Management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Integrated Facilities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O&amp;M</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Supplier Management</a:t>
                      </a:r>
                    </a:p>
                    <a:p>
                      <a:endParaRPr lang="en-US" sz="1000" dirty="0">
                        <a:latin typeface="Arial Narrow" panose="020B0606020202030204" pitchFamily="34" charset="0"/>
                      </a:endParaRPr>
                    </a:p>
                  </a:txBody>
                  <a:tcP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US" sz="1000" dirty="0">
                        <a:latin typeface="Arial Narrow" panose="020B0606020202030204"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19063" indent="-119063">
                        <a:buClr>
                          <a:srgbClr val="007C85"/>
                        </a:buClr>
                        <a:buFont typeface="Arial Narrow" panose="020B0606020202030204" pitchFamily="34" charset="0"/>
                        <a:buChar char="»"/>
                      </a:pPr>
                      <a:r>
                        <a:rPr lang="en-US" sz="1000" dirty="0">
                          <a:latin typeface="Arial Narrow" panose="020B0606020202030204" pitchFamily="34" charset="0"/>
                        </a:rPr>
                        <a:t>Heat Exchanger Services / Fabrication</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Embedded Contracts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Turnaround Services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Specialty Welding</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Maintenance &amp; Capital Projects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Process Controls</a:t>
                      </a:r>
                    </a:p>
                    <a:p>
                      <a:pPr marL="119063" indent="-119063">
                        <a:buClr>
                          <a:srgbClr val="007C85"/>
                        </a:buClr>
                        <a:buFont typeface="Arial Narrow" panose="020B0606020202030204" pitchFamily="34" charset="0"/>
                        <a:buChar char="»"/>
                      </a:pPr>
                      <a:r>
                        <a:rPr lang="en-US" sz="1000" dirty="0">
                          <a:latin typeface="Arial Narrow" panose="020B0606020202030204" pitchFamily="34" charset="0"/>
                        </a:rPr>
                        <a:t>Renewable Energy / Solar</a:t>
                      </a:r>
                    </a:p>
                    <a:p>
                      <a:endParaRPr lang="en-US" sz="10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37797533"/>
                  </a:ext>
                </a:extLst>
              </a:tr>
            </a:tbl>
          </a:graphicData>
        </a:graphic>
      </p:graphicFrame>
      <p:sp>
        <p:nvSpPr>
          <p:cNvPr id="4" name="Text Box 5">
            <a:extLst>
              <a:ext uri="{FF2B5EF4-FFF2-40B4-BE49-F238E27FC236}">
                <a16:creationId xmlns:a16="http://schemas.microsoft.com/office/drawing/2014/main" id="{1BBD8848-125F-4829-8B09-BD5EF8645F6B}"/>
              </a:ext>
            </a:extLst>
          </p:cNvPr>
          <p:cNvSpPr txBox="1">
            <a:spLocks noChangeArrowheads="1"/>
          </p:cNvSpPr>
          <p:nvPr/>
        </p:nvSpPr>
        <p:spPr bwMode="auto">
          <a:xfrm>
            <a:off x="685801" y="6302628"/>
            <a:ext cx="367054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173038" indent="-173038"/>
            <a:r>
              <a:rPr lang="en-US" altLang="en-US" sz="1000" dirty="0">
                <a:latin typeface="Verdana" panose="020B0604030504040204" pitchFamily="34" charset="0"/>
                <a:ea typeface="Verdana" panose="020B0604030504040204" pitchFamily="34" charset="0"/>
              </a:rPr>
              <a:t>* ~15% of construction revenues are services</a:t>
            </a:r>
          </a:p>
        </p:txBody>
      </p:sp>
    </p:spTree>
    <p:extLst>
      <p:ext uri="{BB962C8B-B14F-4D97-AF65-F5344CB8AC3E}">
        <p14:creationId xmlns:p14="http://schemas.microsoft.com/office/powerpoint/2010/main" val="111211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BB61A00-1AEE-44CF-B4A6-A6470086976F}"/>
              </a:ext>
            </a:extLst>
          </p:cNvPr>
          <p:cNvSpPr>
            <a:spLocks noGrp="1"/>
          </p:cNvSpPr>
          <p:nvPr>
            <p:ph type="title"/>
          </p:nvPr>
        </p:nvSpPr>
        <p:spPr>
          <a:xfrm>
            <a:off x="361240" y="623855"/>
            <a:ext cx="8065526" cy="470869"/>
          </a:xfrm>
        </p:spPr>
        <p:txBody>
          <a:bodyPr>
            <a:normAutofit/>
          </a:bodyPr>
          <a:lstStyle/>
          <a:p>
            <a:r>
              <a:rPr lang="en-US" dirty="0"/>
              <a:t>GROWTH OPPORTUNITIES</a:t>
            </a:r>
          </a:p>
        </p:txBody>
      </p:sp>
      <p:sp>
        <p:nvSpPr>
          <p:cNvPr id="10" name="Rectangle 9">
            <a:extLst>
              <a:ext uri="{FF2B5EF4-FFF2-40B4-BE49-F238E27FC236}">
                <a16:creationId xmlns:a16="http://schemas.microsoft.com/office/drawing/2014/main" id="{21CAC5C6-B4F4-4C1D-BB8D-A67029B9230B}"/>
              </a:ext>
            </a:extLst>
          </p:cNvPr>
          <p:cNvSpPr/>
          <p:nvPr/>
        </p:nvSpPr>
        <p:spPr>
          <a:xfrm>
            <a:off x="7151298" y="6055743"/>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CF7A5F3-EAE2-4ACE-B3E2-84774CABF497}"/>
              </a:ext>
            </a:extLst>
          </p:cNvPr>
          <p:cNvSpPr/>
          <p:nvPr/>
        </p:nvSpPr>
        <p:spPr>
          <a:xfrm>
            <a:off x="7151298" y="6055743"/>
            <a:ext cx="1992702" cy="802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4">
            <a:extLst>
              <a:ext uri="{FF2B5EF4-FFF2-40B4-BE49-F238E27FC236}">
                <a16:creationId xmlns:a16="http://schemas.microsoft.com/office/drawing/2014/main" id="{9207019B-8275-4A7F-BDA7-E3ADBE163BBF}"/>
              </a:ext>
            </a:extLst>
          </p:cNvPr>
          <p:cNvGraphicFramePr>
            <a:graphicFrameLocks noGrp="1"/>
          </p:cNvGraphicFramePr>
          <p:nvPr>
            <p:extLst>
              <p:ext uri="{D42A27DB-BD31-4B8C-83A1-F6EECF244321}">
                <p14:modId xmlns:p14="http://schemas.microsoft.com/office/powerpoint/2010/main" val="1922703313"/>
              </p:ext>
            </p:extLst>
          </p:nvPr>
        </p:nvGraphicFramePr>
        <p:xfrm>
          <a:off x="364142" y="1571328"/>
          <a:ext cx="8436958" cy="5195114"/>
        </p:xfrm>
        <a:graphic>
          <a:graphicData uri="http://schemas.openxmlformats.org/drawingml/2006/table">
            <a:tbl>
              <a:tblPr firstRow="1" bandRow="1">
                <a:tableStyleId>{5C22544A-7EE6-4342-B048-85BDC9FD1C3A}</a:tableStyleId>
              </a:tblPr>
              <a:tblGrid>
                <a:gridCol w="3216507">
                  <a:extLst>
                    <a:ext uri="{9D8B030D-6E8A-4147-A177-3AD203B41FA5}">
                      <a16:colId xmlns:a16="http://schemas.microsoft.com/office/drawing/2014/main" val="1924422219"/>
                    </a:ext>
                  </a:extLst>
                </a:gridCol>
                <a:gridCol w="5220451">
                  <a:extLst>
                    <a:ext uri="{9D8B030D-6E8A-4147-A177-3AD203B41FA5}">
                      <a16:colId xmlns:a16="http://schemas.microsoft.com/office/drawing/2014/main" val="3346872224"/>
                    </a:ext>
                  </a:extLst>
                </a:gridCol>
              </a:tblGrid>
              <a:tr h="721692">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Data Centers / Semiconductor Fabs</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Strong Electrical / Mechanical / Fire Protection demand across numerous geographic regions; RPOs continue to grow</a:t>
                      </a:r>
                    </a:p>
                  </a:txBody>
                  <a:tcPr>
                    <a:noFill/>
                  </a:tcPr>
                </a:tc>
                <a:extLst>
                  <a:ext uri="{0D108BD9-81ED-4DB2-BD59-A6C34878D82A}">
                    <a16:rowId xmlns:a16="http://schemas.microsoft.com/office/drawing/2014/main" val="1355351487"/>
                  </a:ext>
                </a:extLst>
              </a:tr>
              <a:tr h="1120003">
                <a:tc>
                  <a:txBody>
                    <a:bodyPr/>
                    <a:lstStyle/>
                    <a:p>
                      <a:pPr marL="0" indent="0">
                        <a:buClr>
                          <a:srgbClr val="007C85"/>
                        </a:buClr>
                        <a:buFontTx/>
                        <a:buNone/>
                      </a:pPr>
                      <a:endParaRPr lang="en-US" sz="1000" b="1" dirty="0">
                        <a:solidFill>
                          <a:schemeClr val="tx1"/>
                        </a:solidFill>
                        <a:latin typeface="Verdana" panose="020B0604030504040204" pitchFamily="34" charset="0"/>
                        <a:ea typeface="Verdana" panose="020B0604030504040204" pitchFamily="34" charset="0"/>
                      </a:endParaRPr>
                    </a:p>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Industrial / Manufacturing</a:t>
                      </a:r>
                    </a:p>
                  </a:txBody>
                  <a:tcPr>
                    <a:noFill/>
                  </a:tcPr>
                </a:tc>
                <a:tc>
                  <a:txBody>
                    <a:bodyPr/>
                    <a:lstStyle/>
                    <a:p>
                      <a:pPr marL="171450" indent="-171450">
                        <a:spcBef>
                          <a:spcPts val="400"/>
                        </a:spcBef>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Growing Electrical / Mechanical opportunities driven by continued re-shoring of supply chain to Southeast and relocations from higher-cost states</a:t>
                      </a:r>
                    </a:p>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Additional food processing and cold storage opportunities</a:t>
                      </a:r>
                    </a:p>
                    <a:p>
                      <a:pPr marL="171450" marR="0" lvl="0" indent="-171450" algn="l" defTabSz="914400" rtl="0" eaLnBrk="1" fontAlgn="auto" latinLnBrk="0" hangingPunct="1">
                        <a:lnSpc>
                          <a:spcPct val="100000"/>
                        </a:lnSpc>
                        <a:spcBef>
                          <a:spcPts val="0"/>
                        </a:spcBef>
                        <a:spcAft>
                          <a:spcPts val="0"/>
                        </a:spcAft>
                        <a:buClr>
                          <a:srgbClr val="007C85"/>
                        </a:buClr>
                        <a:buSzTx/>
                        <a:buFont typeface="Verdana" panose="020B0604030504040204" pitchFamily="34" charset="0"/>
                        <a:buChar char="»"/>
                        <a:tabLst/>
                        <a:defRPr/>
                      </a:pPr>
                      <a:r>
                        <a:rPr lang="en-US" sz="1250" b="0" dirty="0">
                          <a:solidFill>
                            <a:schemeClr val="tx1"/>
                          </a:solidFill>
                          <a:latin typeface="Verdana" panose="020B0604030504040204" pitchFamily="34" charset="0"/>
                          <a:ea typeface="Verdana" panose="020B0604030504040204" pitchFamily="34" charset="0"/>
                        </a:rPr>
                        <a:t>Installation of electric vehicle/truck charging stations</a:t>
                      </a:r>
                    </a:p>
                  </a:txBody>
                  <a:tcPr>
                    <a:noFill/>
                  </a:tcPr>
                </a:tc>
                <a:extLst>
                  <a:ext uri="{0D108BD9-81ED-4DB2-BD59-A6C34878D82A}">
                    <a16:rowId xmlns:a16="http://schemas.microsoft.com/office/drawing/2014/main" val="3683893382"/>
                  </a:ext>
                </a:extLst>
              </a:tr>
              <a:tr h="517318">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Healthcare</a:t>
                      </a:r>
                    </a:p>
                  </a:txBody>
                  <a:tcPr>
                    <a:noFill/>
                  </a:tcPr>
                </a:tc>
                <a:tc>
                  <a:txBody>
                    <a:bodyPr/>
                    <a:lstStyle/>
                    <a:p>
                      <a:pPr marL="171450" indent="-171450">
                        <a:spcBef>
                          <a:spcPts val="400"/>
                        </a:spcBef>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Electrical / Mechanical system retrofits as hospitals upgrade their existing facilities and build new facilities</a:t>
                      </a:r>
                    </a:p>
                  </a:txBody>
                  <a:tcPr>
                    <a:noFill/>
                  </a:tcPr>
                </a:tc>
                <a:extLst>
                  <a:ext uri="{0D108BD9-81ED-4DB2-BD59-A6C34878D82A}">
                    <a16:rowId xmlns:a16="http://schemas.microsoft.com/office/drawing/2014/main" val="2090877204"/>
                  </a:ext>
                </a:extLst>
              </a:tr>
              <a:tr h="493615">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Water &amp; Wastewater</a:t>
                      </a:r>
                    </a:p>
                  </a:txBody>
                  <a:tcPr>
                    <a:noFill/>
                  </a:tcPr>
                </a:tc>
                <a:tc>
                  <a:txBody>
                    <a:bodyPr/>
                    <a:lstStyle/>
                    <a:p>
                      <a:pPr marL="171450" indent="-171450">
                        <a:spcBef>
                          <a:spcPts val="400"/>
                        </a:spcBef>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Demand for comprehensive construction services, especially Florida</a:t>
                      </a:r>
                    </a:p>
                  </a:txBody>
                  <a:tcPr>
                    <a:noFill/>
                  </a:tcPr>
                </a:tc>
                <a:extLst>
                  <a:ext uri="{0D108BD9-81ED-4DB2-BD59-A6C34878D82A}">
                    <a16:rowId xmlns:a16="http://schemas.microsoft.com/office/drawing/2014/main" val="3083284924"/>
                  </a:ext>
                </a:extLst>
              </a:tr>
              <a:tr h="924691">
                <a:tc>
                  <a:txBody>
                    <a:bodyPr/>
                    <a:lstStyle/>
                    <a:p>
                      <a:pPr marL="0" indent="0">
                        <a:buClr>
                          <a:srgbClr val="007C85"/>
                        </a:buClr>
                        <a:buFontTx/>
                        <a:buNone/>
                      </a:pPr>
                      <a:endParaRPr lang="en-US" sz="800" b="1" dirty="0">
                        <a:solidFill>
                          <a:schemeClr val="tx1"/>
                        </a:solidFill>
                        <a:latin typeface="Verdana" panose="020B0604030504040204" pitchFamily="34" charset="0"/>
                        <a:ea typeface="Verdana" panose="020B0604030504040204" pitchFamily="34" charset="0"/>
                      </a:endParaRPr>
                    </a:p>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Mechanical Services</a:t>
                      </a:r>
                    </a:p>
                  </a:txBody>
                  <a:tcPr>
                    <a:noFill/>
                  </a:tcPr>
                </a:tc>
                <a:tc>
                  <a:txBody>
                    <a:bodyPr/>
                    <a:lstStyle/>
                    <a:p>
                      <a:pPr marL="171450" indent="-171450">
                        <a:spcBef>
                          <a:spcPts val="400"/>
                        </a:spcBef>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Growing Mechanical service and repair demand stemming from pandemic maintenance deferrals, retrofit opportunities,  energy efficiency upgrades and unavailability of new HVAC equipment  </a:t>
                      </a:r>
                    </a:p>
                  </a:txBody>
                  <a:tcPr>
                    <a:noFill/>
                  </a:tcPr>
                </a:tc>
                <a:extLst>
                  <a:ext uri="{0D108BD9-81ED-4DB2-BD59-A6C34878D82A}">
                    <a16:rowId xmlns:a16="http://schemas.microsoft.com/office/drawing/2014/main" val="2828862933"/>
                  </a:ext>
                </a:extLst>
              </a:tr>
              <a:tr h="754855">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Indoor Air Quality</a:t>
                      </a:r>
                    </a:p>
                    <a:p>
                      <a:pPr marL="0" indent="0">
                        <a:buClr>
                          <a:srgbClr val="007C85"/>
                        </a:buClr>
                        <a:buFontTx/>
                        <a:buNone/>
                      </a:pPr>
                      <a:endParaRPr lang="en-US" sz="1800" b="1" dirty="0">
                        <a:solidFill>
                          <a:schemeClr val="tx1"/>
                        </a:solidFill>
                        <a:latin typeface="Verdana" panose="020B0604030504040204" pitchFamily="34" charset="0"/>
                        <a:ea typeface="Verdana" panose="020B0604030504040204" pitchFamily="34" charset="0"/>
                      </a:endParaRP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Nationwide Mechanical systems retrofit projects to improve building wellness with significant opportunities in the Institutional and Education sectors</a:t>
                      </a:r>
                    </a:p>
                  </a:txBody>
                  <a:tcPr>
                    <a:noFill/>
                  </a:tcPr>
                </a:tc>
                <a:extLst>
                  <a:ext uri="{0D108BD9-81ED-4DB2-BD59-A6C34878D82A}">
                    <a16:rowId xmlns:a16="http://schemas.microsoft.com/office/drawing/2014/main" val="670668163"/>
                  </a:ext>
                </a:extLst>
              </a:tr>
              <a:tr h="370840">
                <a:tc>
                  <a:txBody>
                    <a:bodyPr/>
                    <a:lstStyle/>
                    <a:p>
                      <a:pPr marL="0" indent="0">
                        <a:buClr>
                          <a:srgbClr val="007C85"/>
                        </a:buClr>
                        <a:buFontTx/>
                        <a:buNone/>
                      </a:pPr>
                      <a:r>
                        <a:rPr lang="en-US" sz="1800" b="1" dirty="0">
                          <a:solidFill>
                            <a:schemeClr val="tx1"/>
                          </a:solidFill>
                          <a:latin typeface="Verdana" panose="020B0604030504040204" pitchFamily="34" charset="0"/>
                          <a:ea typeface="Verdana" panose="020B0604030504040204" pitchFamily="34" charset="0"/>
                        </a:rPr>
                        <a:t>Fire Protection</a:t>
                      </a:r>
                    </a:p>
                  </a:txBody>
                  <a:tcPr>
                    <a:noFill/>
                  </a:tcPr>
                </a:tc>
                <a:tc>
                  <a:txBody>
                    <a:bodyPr/>
                    <a:lstStyle/>
                    <a:p>
                      <a:pPr marL="171450" indent="-171450">
                        <a:buClr>
                          <a:srgbClr val="007C85"/>
                        </a:buClr>
                        <a:buFont typeface="Verdana" panose="020B0604030504040204" pitchFamily="34" charset="0"/>
                        <a:buChar char="»"/>
                      </a:pPr>
                      <a:r>
                        <a:rPr lang="en-US" sz="1250" b="0" dirty="0">
                          <a:solidFill>
                            <a:schemeClr val="tx1"/>
                          </a:solidFill>
                          <a:latin typeface="Verdana" panose="020B0604030504040204" pitchFamily="34" charset="0"/>
                          <a:ea typeface="Verdana" panose="020B0604030504040204" pitchFamily="34" charset="0"/>
                        </a:rPr>
                        <a:t>Nationwide fire sprinkler installation capability / substantial cost efficiencies via prefabrication / strong demand from industrial and technology clients / growing aftermarket</a:t>
                      </a:r>
                    </a:p>
                  </a:txBody>
                  <a:tcPr>
                    <a:noFill/>
                  </a:tcPr>
                </a:tc>
                <a:extLst>
                  <a:ext uri="{0D108BD9-81ED-4DB2-BD59-A6C34878D82A}">
                    <a16:rowId xmlns:a16="http://schemas.microsoft.com/office/drawing/2014/main" val="1224867519"/>
                  </a:ext>
                </a:extLst>
              </a:tr>
            </a:tbl>
          </a:graphicData>
        </a:graphic>
      </p:graphicFrame>
      <p:sp>
        <p:nvSpPr>
          <p:cNvPr id="11" name="TextBox 10">
            <a:extLst>
              <a:ext uri="{FF2B5EF4-FFF2-40B4-BE49-F238E27FC236}">
                <a16:creationId xmlns:a16="http://schemas.microsoft.com/office/drawing/2014/main" id="{41E1E82F-35A3-4724-B7AD-11D215C05337}"/>
              </a:ext>
            </a:extLst>
          </p:cNvPr>
          <p:cNvSpPr txBox="1"/>
          <p:nvPr/>
        </p:nvSpPr>
        <p:spPr>
          <a:xfrm>
            <a:off x="369289" y="1149799"/>
            <a:ext cx="8201025" cy="369332"/>
          </a:xfrm>
          <a:prstGeom prst="rect">
            <a:avLst/>
          </a:prstGeom>
          <a:noFill/>
        </p:spPr>
        <p:txBody>
          <a:bodyPr wrap="square" rtlCol="0">
            <a:spAutoFit/>
          </a:bodyPr>
          <a:lstStyle/>
          <a:p>
            <a:r>
              <a:rPr lang="en-US" i="1" dirty="0">
                <a:latin typeface="Verdana" panose="020B0604030504040204" pitchFamily="34" charset="0"/>
                <a:ea typeface="Verdana" panose="020B0604030504040204" pitchFamily="34" charset="0"/>
              </a:rPr>
              <a:t>Well-positioned in growing non-residential markets / trades</a:t>
            </a:r>
          </a:p>
        </p:txBody>
      </p:sp>
    </p:spTree>
    <p:extLst>
      <p:ext uri="{BB962C8B-B14F-4D97-AF65-F5344CB8AC3E}">
        <p14:creationId xmlns:p14="http://schemas.microsoft.com/office/powerpoint/2010/main" val="768455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8E56BE-6AC3-47F9-B1D6-02CD371A64EA}"/>
              </a:ext>
            </a:extLst>
          </p:cNvPr>
          <p:cNvSpPr>
            <a:spLocks noGrp="1"/>
          </p:cNvSpPr>
          <p:nvPr>
            <p:ph type="body" sz="quarter" idx="11"/>
          </p:nvPr>
        </p:nvSpPr>
        <p:spPr>
          <a:xfrm>
            <a:off x="463694" y="1291981"/>
            <a:ext cx="3668359" cy="4639959"/>
          </a:xfrm>
        </p:spPr>
        <p:txBody>
          <a:bodyPr>
            <a:normAutofit/>
          </a:bodyPr>
          <a:lstStyle/>
          <a:p>
            <a:pPr marL="0" indent="0">
              <a:lnSpc>
                <a:spcPct val="100000"/>
              </a:lnSpc>
              <a:spcBef>
                <a:spcPts val="1200"/>
              </a:spcBef>
              <a:spcAft>
                <a:spcPts val="600"/>
              </a:spcAft>
              <a:buNone/>
            </a:pPr>
            <a:r>
              <a:rPr lang="en-US" sz="1600" b="1" i="1" dirty="0"/>
              <a:t>Demand across Mid-Atlantic, Pacific Northwest, Midwest, and the Southeast remains strong</a:t>
            </a:r>
          </a:p>
          <a:p>
            <a:pPr>
              <a:lnSpc>
                <a:spcPct val="100000"/>
              </a:lnSpc>
              <a:spcBef>
                <a:spcPts val="1200"/>
              </a:spcBef>
            </a:pPr>
            <a:r>
              <a:rPr lang="en-US" sz="1600" dirty="0"/>
              <a:t>Electrical Construction</a:t>
            </a:r>
          </a:p>
          <a:p>
            <a:r>
              <a:rPr lang="en-US" sz="1600" dirty="0"/>
              <a:t>Mechanical Construction</a:t>
            </a:r>
          </a:p>
          <a:p>
            <a:r>
              <a:rPr lang="en-US" sz="1600" dirty="0"/>
              <a:t>Fire Protection Systems</a:t>
            </a:r>
          </a:p>
          <a:p>
            <a:pPr marL="0" indent="0">
              <a:buNone/>
            </a:pPr>
            <a:endParaRPr lang="en-US" sz="1600" dirty="0"/>
          </a:p>
          <a:p>
            <a:pPr marL="0" indent="0">
              <a:lnSpc>
                <a:spcPct val="100000"/>
              </a:lnSpc>
              <a:spcBef>
                <a:spcPts val="600"/>
              </a:spcBef>
              <a:spcAft>
                <a:spcPts val="600"/>
              </a:spcAft>
              <a:buNone/>
            </a:pPr>
            <a:r>
              <a:rPr lang="en-US" sz="1600" b="1" dirty="0"/>
              <a:t>CUSTOMER BASE</a:t>
            </a:r>
          </a:p>
          <a:p>
            <a:pPr>
              <a:lnSpc>
                <a:spcPct val="100000"/>
              </a:lnSpc>
              <a:spcBef>
                <a:spcPts val="1200"/>
              </a:spcBef>
            </a:pPr>
            <a:r>
              <a:rPr lang="en-US" sz="1600" dirty="0"/>
              <a:t>Technology Companies</a:t>
            </a:r>
          </a:p>
          <a:p>
            <a:r>
              <a:rPr lang="en-US" sz="1600" dirty="0"/>
              <a:t>Financial Firms</a:t>
            </a:r>
          </a:p>
          <a:p>
            <a:r>
              <a:rPr lang="en-US" sz="1600" dirty="0"/>
              <a:t>Co-locators</a:t>
            </a:r>
          </a:p>
          <a:p>
            <a:r>
              <a:rPr lang="en-US" sz="1600" dirty="0"/>
              <a:t>Government</a:t>
            </a:r>
          </a:p>
        </p:txBody>
      </p:sp>
      <p:sp>
        <p:nvSpPr>
          <p:cNvPr id="9" name="Title 8">
            <a:extLst>
              <a:ext uri="{FF2B5EF4-FFF2-40B4-BE49-F238E27FC236}">
                <a16:creationId xmlns:a16="http://schemas.microsoft.com/office/drawing/2014/main" id="{84E4EA6B-082C-4C13-8FAB-D4AC69818ED1}"/>
              </a:ext>
            </a:extLst>
          </p:cNvPr>
          <p:cNvSpPr>
            <a:spLocks noGrp="1"/>
          </p:cNvSpPr>
          <p:nvPr>
            <p:ph type="title"/>
          </p:nvPr>
        </p:nvSpPr>
        <p:spPr>
          <a:xfrm>
            <a:off x="362973" y="552100"/>
            <a:ext cx="8259602" cy="540903"/>
          </a:xfrm>
        </p:spPr>
        <p:txBody>
          <a:bodyPr/>
          <a:lstStyle/>
          <a:p>
            <a:r>
              <a:rPr lang="en-US" dirty="0"/>
              <a:t>MARKET OUTLOOK – DATA CENTERS</a:t>
            </a:r>
          </a:p>
        </p:txBody>
      </p:sp>
      <p:pic>
        <p:nvPicPr>
          <p:cNvPr id="7" name="Picture 6" descr="Diagram, engineering drawing&#10;&#10;Description automatically generated">
            <a:extLst>
              <a:ext uri="{FF2B5EF4-FFF2-40B4-BE49-F238E27FC236}">
                <a16:creationId xmlns:a16="http://schemas.microsoft.com/office/drawing/2014/main" id="{DE4F98CE-FF01-442E-9580-69FF72171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0512" y="1410072"/>
            <a:ext cx="4533602" cy="3023912"/>
          </a:xfrm>
          <a:prstGeom prst="rect">
            <a:avLst/>
          </a:prstGeom>
        </p:spPr>
      </p:pic>
      <p:sp>
        <p:nvSpPr>
          <p:cNvPr id="3" name="TextBox 2">
            <a:extLst>
              <a:ext uri="{FF2B5EF4-FFF2-40B4-BE49-F238E27FC236}">
                <a16:creationId xmlns:a16="http://schemas.microsoft.com/office/drawing/2014/main" id="{2C116E13-73E7-4C9B-91F4-A908B21D9E8A}"/>
              </a:ext>
            </a:extLst>
          </p:cNvPr>
          <p:cNvSpPr txBox="1"/>
          <p:nvPr/>
        </p:nvSpPr>
        <p:spPr>
          <a:xfrm>
            <a:off x="4090864" y="4745923"/>
            <a:ext cx="4533601" cy="1369606"/>
          </a:xfrm>
          <a:prstGeom prst="rect">
            <a:avLst/>
          </a:prstGeom>
          <a:noFill/>
          <a:ln>
            <a:solidFill>
              <a:schemeClr val="tx1"/>
            </a:solidFill>
          </a:ln>
        </p:spPr>
        <p:txBody>
          <a:bodyPr wrap="square" rtlCol="0">
            <a:spAutoFit/>
          </a:bodyPr>
          <a:lstStyle/>
          <a:p>
            <a:pPr algn="ctr"/>
            <a:r>
              <a:rPr lang="en-US" sz="1400" dirty="0">
                <a:latin typeface="Verdana" panose="020B0604030504040204" pitchFamily="34" charset="0"/>
                <a:ea typeface="Verdana" panose="020B0604030504040204" pitchFamily="34" charset="0"/>
              </a:rPr>
              <a:t>“Average” Data Center Build % Ranges</a:t>
            </a:r>
          </a:p>
          <a:p>
            <a:pPr>
              <a:spcBef>
                <a:spcPts val="600"/>
              </a:spcBef>
              <a:tabLst>
                <a:tab pos="233363" algn="l"/>
                <a:tab pos="2976563" algn="l"/>
              </a:tabLst>
            </a:pPr>
            <a:r>
              <a:rPr lang="en-US" sz="1400" dirty="0">
                <a:latin typeface="Verdana" panose="020B0604030504040204" pitchFamily="34" charset="0"/>
                <a:ea typeface="Verdana" panose="020B0604030504040204" pitchFamily="34" charset="0"/>
              </a:rPr>
              <a:t>	</a:t>
            </a:r>
            <a:r>
              <a:rPr lang="en-US" sz="1200" dirty="0">
                <a:latin typeface="Verdana" panose="020B0604030504040204" pitchFamily="34" charset="0"/>
                <a:ea typeface="Verdana" panose="020B0604030504040204" pitchFamily="34" charset="0"/>
              </a:rPr>
              <a:t>Electrical Construction	30% - 50% </a:t>
            </a:r>
            <a:r>
              <a:rPr lang="en-US" sz="1100" dirty="0">
                <a:latin typeface="Verdana" panose="020B0604030504040204" pitchFamily="34" charset="0"/>
                <a:ea typeface="Verdana" panose="020B0604030504040204" pitchFamily="34" charset="0"/>
              </a:rPr>
              <a:t>*</a:t>
            </a:r>
          </a:p>
          <a:p>
            <a:pPr>
              <a:spcBef>
                <a:spcPts val="600"/>
              </a:spcBef>
              <a:tabLst>
                <a:tab pos="233363" algn="l"/>
                <a:tab pos="2976563" algn="l"/>
              </a:tabLst>
            </a:pPr>
            <a:r>
              <a:rPr lang="en-US" sz="1200" dirty="0">
                <a:latin typeface="Verdana" panose="020B0604030504040204" pitchFamily="34" charset="0"/>
                <a:ea typeface="Verdana" panose="020B0604030504040204" pitchFamily="34" charset="0"/>
              </a:rPr>
              <a:t>	Mechanical Construction	15% - 35% </a:t>
            </a:r>
            <a:r>
              <a:rPr lang="en-US" sz="1100" dirty="0">
                <a:latin typeface="Verdana" panose="020B0604030504040204" pitchFamily="34" charset="0"/>
                <a:ea typeface="Verdana" panose="020B0604030504040204" pitchFamily="34" charset="0"/>
              </a:rPr>
              <a:t>*</a:t>
            </a:r>
          </a:p>
          <a:p>
            <a:pPr>
              <a:spcBef>
                <a:spcPts val="600"/>
              </a:spcBef>
              <a:tabLst>
                <a:tab pos="233363" algn="l"/>
                <a:tab pos="2976563" algn="l"/>
              </a:tabLst>
            </a:pPr>
            <a:r>
              <a:rPr lang="en-US" sz="1200" dirty="0">
                <a:latin typeface="Verdana" panose="020B0604030504040204" pitchFamily="34" charset="0"/>
                <a:ea typeface="Verdana" panose="020B0604030504040204" pitchFamily="34" charset="0"/>
              </a:rPr>
              <a:t>	Fire Protection </a:t>
            </a:r>
            <a:r>
              <a:rPr lang="en-US" sz="1000" i="1" dirty="0">
                <a:latin typeface="Verdana" panose="020B0604030504040204" pitchFamily="34" charset="0"/>
                <a:ea typeface="Verdana" panose="020B0604030504040204" pitchFamily="34" charset="0"/>
              </a:rPr>
              <a:t>(Sprinkler Installation)</a:t>
            </a:r>
            <a:r>
              <a:rPr lang="en-US" sz="1200" dirty="0">
                <a:latin typeface="Verdana" panose="020B0604030504040204" pitchFamily="34" charset="0"/>
                <a:ea typeface="Verdana" panose="020B0604030504040204" pitchFamily="34" charset="0"/>
              </a:rPr>
              <a:t>	  3% - 7%</a:t>
            </a:r>
          </a:p>
          <a:p>
            <a:pPr>
              <a:spcBef>
                <a:spcPts val="600"/>
              </a:spcBef>
              <a:tabLst>
                <a:tab pos="233363" algn="l"/>
                <a:tab pos="2976563" algn="l"/>
              </a:tabLst>
            </a:pPr>
            <a:r>
              <a:rPr lang="en-US" sz="1100" dirty="0">
                <a:latin typeface="Verdana" panose="020B0604030504040204" pitchFamily="34" charset="0"/>
                <a:ea typeface="Verdana" panose="020B0604030504040204" pitchFamily="34" charset="0"/>
              </a:rPr>
              <a:t>* Includes purchase of major equipment</a:t>
            </a:r>
          </a:p>
        </p:txBody>
      </p:sp>
    </p:spTree>
    <p:extLst>
      <p:ext uri="{BB962C8B-B14F-4D97-AF65-F5344CB8AC3E}">
        <p14:creationId xmlns:p14="http://schemas.microsoft.com/office/powerpoint/2010/main" val="3949528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FE19122-D1DD-4FFB-94AD-BA69C70352D3}"/>
              </a:ext>
            </a:extLst>
          </p:cNvPr>
          <p:cNvSpPr>
            <a:spLocks noGrp="1"/>
          </p:cNvSpPr>
          <p:nvPr>
            <p:ph type="title"/>
          </p:nvPr>
        </p:nvSpPr>
        <p:spPr>
          <a:xfrm>
            <a:off x="362972" y="595224"/>
            <a:ext cx="9065700" cy="497771"/>
          </a:xfrm>
        </p:spPr>
        <p:txBody>
          <a:bodyPr>
            <a:noAutofit/>
          </a:bodyPr>
          <a:lstStyle/>
          <a:p>
            <a:r>
              <a:rPr lang="en-US" dirty="0"/>
              <a:t>MARKET OUTLOOK – INDUSTRIAL / MANUFACTURING</a:t>
            </a:r>
          </a:p>
        </p:txBody>
      </p:sp>
      <p:pic>
        <p:nvPicPr>
          <p:cNvPr id="6" name="Picture 5">
            <a:extLst>
              <a:ext uri="{FF2B5EF4-FFF2-40B4-BE49-F238E27FC236}">
                <a16:creationId xmlns:a16="http://schemas.microsoft.com/office/drawing/2014/main" id="{1E9A55EA-5139-48F0-88AE-7338971BF81A}"/>
              </a:ext>
            </a:extLst>
          </p:cNvPr>
          <p:cNvPicPr>
            <a:picLocks noChangeAspect="1"/>
          </p:cNvPicPr>
          <p:nvPr/>
        </p:nvPicPr>
        <p:blipFill rotWithShape="1">
          <a:blip r:embed="rId3">
            <a:extLst>
              <a:ext uri="{28A0092B-C50C-407E-A947-70E740481C1C}">
                <a14:useLocalDpi xmlns:a14="http://schemas.microsoft.com/office/drawing/2010/main" val="0"/>
              </a:ext>
            </a:extLst>
          </a:blip>
          <a:srcRect r="14976"/>
          <a:stretch/>
        </p:blipFill>
        <p:spPr>
          <a:xfrm>
            <a:off x="4586829" y="1799204"/>
            <a:ext cx="4181168" cy="3272282"/>
          </a:xfrm>
          <a:prstGeom prst="rect">
            <a:avLst/>
          </a:prstGeom>
        </p:spPr>
      </p:pic>
      <p:sp>
        <p:nvSpPr>
          <p:cNvPr id="10" name="Text Placeholder 1">
            <a:extLst>
              <a:ext uri="{FF2B5EF4-FFF2-40B4-BE49-F238E27FC236}">
                <a16:creationId xmlns:a16="http://schemas.microsoft.com/office/drawing/2014/main" id="{2E88CB52-0732-42F2-9556-0AD41984965B}"/>
              </a:ext>
            </a:extLst>
          </p:cNvPr>
          <p:cNvSpPr>
            <a:spLocks noGrp="1"/>
          </p:cNvSpPr>
          <p:nvPr>
            <p:ph type="body" sz="quarter" idx="11"/>
          </p:nvPr>
        </p:nvSpPr>
        <p:spPr>
          <a:xfrm>
            <a:off x="581587" y="1444379"/>
            <a:ext cx="4070209" cy="3392164"/>
          </a:xfrm>
        </p:spPr>
        <p:txBody>
          <a:bodyPr>
            <a:noAutofit/>
          </a:bodyPr>
          <a:lstStyle/>
          <a:p>
            <a:pPr marL="0" indent="0">
              <a:lnSpc>
                <a:spcPct val="100000"/>
              </a:lnSpc>
              <a:spcBef>
                <a:spcPts val="1200"/>
              </a:spcBef>
              <a:buNone/>
            </a:pPr>
            <a:r>
              <a:rPr lang="en-US" sz="1600" b="1" i="1" dirty="0"/>
              <a:t>Well-positioned for continued and increased investment in:  </a:t>
            </a:r>
            <a:br>
              <a:rPr lang="en-US" sz="1600" b="1" i="1" dirty="0"/>
            </a:br>
            <a:endParaRPr lang="en-US" sz="1600" b="1" i="1" dirty="0"/>
          </a:p>
          <a:p>
            <a:pPr>
              <a:lnSpc>
                <a:spcPct val="100000"/>
              </a:lnSpc>
              <a:spcBef>
                <a:spcPts val="1200"/>
              </a:spcBef>
            </a:pPr>
            <a:r>
              <a:rPr lang="en-US" sz="1600" dirty="0"/>
              <a:t>Re-shoring of Critical Supply</a:t>
            </a:r>
          </a:p>
          <a:p>
            <a:pPr>
              <a:lnSpc>
                <a:spcPct val="100000"/>
              </a:lnSpc>
              <a:spcBef>
                <a:spcPts val="1200"/>
              </a:spcBef>
            </a:pPr>
            <a:r>
              <a:rPr lang="en-US" sz="1600" dirty="0"/>
              <a:t>Food Processing</a:t>
            </a:r>
          </a:p>
          <a:p>
            <a:pPr>
              <a:lnSpc>
                <a:spcPct val="100000"/>
              </a:lnSpc>
              <a:spcBef>
                <a:spcPts val="1200"/>
              </a:spcBef>
            </a:pPr>
            <a:r>
              <a:rPr lang="en-US" sz="1600" dirty="0"/>
              <a:t>High-Tech / Semiconductor</a:t>
            </a:r>
          </a:p>
          <a:p>
            <a:pPr>
              <a:lnSpc>
                <a:spcPct val="100000"/>
              </a:lnSpc>
              <a:spcBef>
                <a:spcPts val="1200"/>
              </a:spcBef>
            </a:pPr>
            <a:r>
              <a:rPr lang="en-US" sz="1600" dirty="0"/>
              <a:t>Pharmaceuticals</a:t>
            </a:r>
          </a:p>
          <a:p>
            <a:pPr>
              <a:lnSpc>
                <a:spcPct val="100000"/>
              </a:lnSpc>
              <a:spcBef>
                <a:spcPts val="1200"/>
              </a:spcBef>
            </a:pPr>
            <a:r>
              <a:rPr lang="en-US" sz="1600" dirty="0"/>
              <a:t>Building Products</a:t>
            </a:r>
          </a:p>
          <a:p>
            <a:pPr>
              <a:lnSpc>
                <a:spcPct val="100000"/>
              </a:lnSpc>
              <a:spcBef>
                <a:spcPts val="1200"/>
              </a:spcBef>
            </a:pPr>
            <a:r>
              <a:rPr lang="en-US" sz="1600" dirty="0"/>
              <a:t>Energy – Traditional / Renewable</a:t>
            </a:r>
          </a:p>
        </p:txBody>
      </p:sp>
    </p:spTree>
    <p:extLst>
      <p:ext uri="{BB962C8B-B14F-4D97-AF65-F5344CB8AC3E}">
        <p14:creationId xmlns:p14="http://schemas.microsoft.com/office/powerpoint/2010/main" val="757325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a:extLst>
              <a:ext uri="{FF2B5EF4-FFF2-40B4-BE49-F238E27FC236}">
                <a16:creationId xmlns:a16="http://schemas.microsoft.com/office/drawing/2014/main" id="{CECFC41F-BE91-4309-97CA-485517B5B601}"/>
              </a:ext>
            </a:extLst>
          </p:cNvPr>
          <p:cNvSpPr>
            <a:spLocks noGrp="1"/>
          </p:cNvSpPr>
          <p:nvPr>
            <p:ph type="body" sz="quarter" idx="11"/>
          </p:nvPr>
        </p:nvSpPr>
        <p:spPr>
          <a:xfrm>
            <a:off x="429187" y="1291979"/>
            <a:ext cx="4181167" cy="3849364"/>
          </a:xfrm>
        </p:spPr>
        <p:txBody>
          <a:bodyPr>
            <a:noAutofit/>
          </a:bodyPr>
          <a:lstStyle/>
          <a:p>
            <a:pPr marL="0" indent="0">
              <a:lnSpc>
                <a:spcPct val="100000"/>
              </a:lnSpc>
              <a:spcBef>
                <a:spcPts val="1200"/>
              </a:spcBef>
              <a:buNone/>
            </a:pPr>
            <a:r>
              <a:rPr lang="en-US" sz="1600" b="1" i="1" dirty="0"/>
              <a:t>E-Commerce supply chain driving strong fire protection demand / moderate electrical services demand</a:t>
            </a:r>
            <a:br>
              <a:rPr lang="en-US" sz="1600" b="1" i="1" dirty="0"/>
            </a:br>
            <a:endParaRPr lang="en-US" sz="1600" b="1" i="1" dirty="0"/>
          </a:p>
          <a:p>
            <a:pPr>
              <a:lnSpc>
                <a:spcPct val="100000"/>
              </a:lnSpc>
              <a:spcBef>
                <a:spcPts val="1200"/>
              </a:spcBef>
            </a:pPr>
            <a:r>
              <a:rPr lang="en-US" sz="1600" dirty="0"/>
              <a:t>Fire Protection Systems</a:t>
            </a:r>
          </a:p>
          <a:p>
            <a:pPr>
              <a:lnSpc>
                <a:spcPct val="100000"/>
              </a:lnSpc>
              <a:spcBef>
                <a:spcPts val="1200"/>
              </a:spcBef>
            </a:pPr>
            <a:r>
              <a:rPr lang="en-US" sz="1600" dirty="0"/>
              <a:t>Mechanical Construction</a:t>
            </a:r>
          </a:p>
          <a:p>
            <a:pPr>
              <a:lnSpc>
                <a:spcPct val="100000"/>
              </a:lnSpc>
              <a:spcBef>
                <a:spcPts val="1200"/>
              </a:spcBef>
            </a:pPr>
            <a:r>
              <a:rPr lang="en-US" sz="1600" dirty="0"/>
              <a:t>Active Aftermarket </a:t>
            </a:r>
          </a:p>
          <a:p>
            <a:pPr marL="0" indent="0">
              <a:buNone/>
            </a:pPr>
            <a:endParaRPr lang="en-US" sz="1400" dirty="0"/>
          </a:p>
          <a:p>
            <a:pPr marL="0" indent="0">
              <a:lnSpc>
                <a:spcPct val="100000"/>
              </a:lnSpc>
              <a:spcBef>
                <a:spcPts val="1200"/>
              </a:spcBef>
              <a:buNone/>
            </a:pPr>
            <a:r>
              <a:rPr lang="en-US" sz="1600" b="1" dirty="0"/>
              <a:t>CUSTOMER BASE</a:t>
            </a:r>
          </a:p>
          <a:p>
            <a:pPr>
              <a:lnSpc>
                <a:spcPct val="100000"/>
              </a:lnSpc>
              <a:spcBef>
                <a:spcPts val="1200"/>
              </a:spcBef>
            </a:pPr>
            <a:r>
              <a:rPr lang="en-US" sz="1600" dirty="0"/>
              <a:t>Technology Companies</a:t>
            </a:r>
          </a:p>
          <a:p>
            <a:pPr>
              <a:lnSpc>
                <a:spcPct val="100000"/>
              </a:lnSpc>
              <a:spcBef>
                <a:spcPts val="1200"/>
              </a:spcBef>
            </a:pPr>
            <a:r>
              <a:rPr lang="en-US" sz="1600" dirty="0"/>
              <a:t>Food Processing / Cold Storage</a:t>
            </a:r>
          </a:p>
          <a:p>
            <a:pPr>
              <a:lnSpc>
                <a:spcPct val="100000"/>
              </a:lnSpc>
              <a:spcBef>
                <a:spcPts val="1200"/>
              </a:spcBef>
            </a:pPr>
            <a:r>
              <a:rPr lang="en-US" sz="1600" dirty="0"/>
              <a:t>Distribution Centers</a:t>
            </a:r>
          </a:p>
          <a:p>
            <a:pPr>
              <a:lnSpc>
                <a:spcPct val="100000"/>
              </a:lnSpc>
              <a:spcBef>
                <a:spcPts val="800"/>
              </a:spcBef>
            </a:pPr>
            <a:endParaRPr lang="en-US" sz="1600" dirty="0"/>
          </a:p>
        </p:txBody>
      </p:sp>
      <p:sp>
        <p:nvSpPr>
          <p:cNvPr id="11" name="Title 8">
            <a:extLst>
              <a:ext uri="{FF2B5EF4-FFF2-40B4-BE49-F238E27FC236}">
                <a16:creationId xmlns:a16="http://schemas.microsoft.com/office/drawing/2014/main" id="{6E8FDF37-4CB7-4FA3-B44E-8289F93220A6}"/>
              </a:ext>
            </a:extLst>
          </p:cNvPr>
          <p:cNvSpPr>
            <a:spLocks noGrp="1"/>
          </p:cNvSpPr>
          <p:nvPr>
            <p:ph type="title"/>
          </p:nvPr>
        </p:nvSpPr>
        <p:spPr>
          <a:xfrm>
            <a:off x="362972" y="595224"/>
            <a:ext cx="8781028" cy="497771"/>
          </a:xfrm>
        </p:spPr>
        <p:txBody>
          <a:bodyPr>
            <a:noAutofit/>
          </a:bodyPr>
          <a:lstStyle/>
          <a:p>
            <a:r>
              <a:rPr lang="en-US" dirty="0"/>
              <a:t>MARKET OUTLOOK</a:t>
            </a:r>
            <a:r>
              <a:rPr lang="en-US" sz="1800" dirty="0"/>
              <a:t> – </a:t>
            </a:r>
            <a:r>
              <a:rPr lang="en-US" dirty="0"/>
              <a:t>SUPPLY CHAIN SUPPORT</a:t>
            </a:r>
            <a:r>
              <a:rPr lang="en-US" sz="1800" dirty="0"/>
              <a:t> / </a:t>
            </a:r>
            <a:r>
              <a:rPr lang="en-US" dirty="0"/>
              <a:t>BUILD OUT</a:t>
            </a:r>
          </a:p>
        </p:txBody>
      </p:sp>
      <p:pic>
        <p:nvPicPr>
          <p:cNvPr id="12" name="Picture 11" descr="A picture containing building, indoor, factory, station&#10;&#10;Description automatically generated">
            <a:extLst>
              <a:ext uri="{FF2B5EF4-FFF2-40B4-BE49-F238E27FC236}">
                <a16:creationId xmlns:a16="http://schemas.microsoft.com/office/drawing/2014/main" id="{BB337F0B-3C21-4DBC-A300-384B26E40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629" y="2018578"/>
            <a:ext cx="4417680" cy="3312543"/>
          </a:xfrm>
          <a:prstGeom prst="rect">
            <a:avLst/>
          </a:prstGeom>
        </p:spPr>
      </p:pic>
    </p:spTree>
    <p:extLst>
      <p:ext uri="{BB962C8B-B14F-4D97-AF65-F5344CB8AC3E}">
        <p14:creationId xmlns:p14="http://schemas.microsoft.com/office/powerpoint/2010/main" val="26086402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4648</TotalTime>
  <Words>1767</Words>
  <Application>Microsoft Office PowerPoint</Application>
  <PresentationFormat>On-screen Show (4:3)</PresentationFormat>
  <Paragraphs>258</Paragraphs>
  <Slides>19</Slides>
  <Notes>12</Notes>
  <HiddenSlides>0</HiddenSlides>
  <MMClips>0</MMClips>
  <ScaleCrop>false</ScaleCrop>
  <HeadingPairs>
    <vt:vector size="8" baseType="variant">
      <vt:variant>
        <vt:lpstr>Fonts Used</vt:lpstr>
      </vt:variant>
      <vt:variant>
        <vt:i4>8</vt:i4>
      </vt:variant>
      <vt:variant>
        <vt:lpstr>Theme</vt:lpstr>
      </vt:variant>
      <vt:variant>
        <vt:i4>1</vt:i4>
      </vt:variant>
      <vt:variant>
        <vt:lpstr>Links</vt:lpstr>
      </vt:variant>
      <vt:variant>
        <vt:i4>4</vt:i4>
      </vt:variant>
      <vt:variant>
        <vt:lpstr>Slide Titles</vt:lpstr>
      </vt:variant>
      <vt:variant>
        <vt:i4>19</vt:i4>
      </vt:variant>
    </vt:vector>
  </HeadingPairs>
  <TitlesOfParts>
    <vt:vector size="32" baseType="lpstr">
      <vt:lpstr>Microsoft JhengHei</vt:lpstr>
      <vt:lpstr>Arial</vt:lpstr>
      <vt:lpstr>Arial Narrow</vt:lpstr>
      <vt:lpstr>Calibri</vt:lpstr>
      <vt:lpstr>Helvetica</vt:lpstr>
      <vt:lpstr>Times</vt:lpstr>
      <vt:lpstr>Verdana</vt:lpstr>
      <vt:lpstr>Wingdings</vt:lpstr>
      <vt:lpstr>Office Theme</vt:lpstr>
      <vt:lpstr>file:///\\zeus\Data_Marketing2\Confcalls\2022\1st%20Qtr\RPOs%20by%20Market%20Sector%20Pie%20Chart.xlsx!finqtr1!%5bRPOs%20by%20Market%20Sector%20Pie%20Chart.xlsx%5dfinqtr1%20Chart%2022-1</vt:lpstr>
      <vt:lpstr>file:///\\zeus\Data_Marketing2\Confcalls\2022\2nd%20Qtr\RPOs%20by%20Market%20Sector%20Pie%20Chart.xlsx!finqtr1!R28C4:R36C5</vt:lpstr>
      <vt:lpstr>file:///\\zeus\Data_Marketing2\Confcalls\2022\2nd%20Qtr\income%20statement%206%20months.xlsx!Three%20Month!R1C1:R18C10</vt:lpstr>
      <vt:lpstr>file:///\\zeus\Data_Marketing2\Confcalls\2022\4th%20Qtr\balance%20sheet.xlsx!BalanceSheet!R1C1:R21C5</vt:lpstr>
      <vt:lpstr>PowerPoint Presentation</vt:lpstr>
      <vt:lpstr>FORWARD-LOOKING STATEMENTS AND NON-GAAP FINANCIAL DISCLOSURES</vt:lpstr>
      <vt:lpstr>EMCOR HIGHLIGHTS</vt:lpstr>
      <vt:lpstr>Emcor strengths</vt:lpstr>
      <vt:lpstr>BROAD CONSTRUCTION &amp; SERVICES PLATFORM                  2021 REVENUES:  $9.9B</vt:lpstr>
      <vt:lpstr>GROWTH OPPORTUNITIES</vt:lpstr>
      <vt:lpstr>MARKET OUTLOOK – DATA CENTERS</vt:lpstr>
      <vt:lpstr>MARKET OUTLOOK – INDUSTRIAL / MANUFACTURING</vt:lpstr>
      <vt:lpstr>MARKET OUTLOOK – SUPPLY CHAIN SUPPORT / BUILD OUT</vt:lpstr>
      <vt:lpstr>MARKET OUTLOOK – MECHANICAL SERVICES</vt:lpstr>
      <vt:lpstr>PowerPoint Presentation</vt:lpstr>
      <vt:lpstr>PRIORITIZING SUSTAINABILITY</vt:lpstr>
      <vt:lpstr>KEY FINANCIAL DATA – INCOME STATEMENT</vt:lpstr>
      <vt:lpstr>KEY FINANCIAL DATA – BALANCE SHEET </vt:lpstr>
      <vt:lpstr>BALANCED CAPITAL ALLOCATOR</vt:lpstr>
      <vt:lpstr>2022 OUTLOOK FOR REMAINDER OF YEAR</vt:lpstr>
      <vt:lpstr>GUIDANCE ASSUMPTION UPDATE</vt:lpstr>
      <vt:lpstr>2022 GUIDANCE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Sheila Tardibuono</dc:creator>
  <cp:lastModifiedBy>Joanne Lindberg</cp:lastModifiedBy>
  <cp:revision>175</cp:revision>
  <cp:lastPrinted>2022-09-12T15:16:26Z</cp:lastPrinted>
  <dcterms:created xsi:type="dcterms:W3CDTF">2021-06-04T19:28:07Z</dcterms:created>
  <dcterms:modified xsi:type="dcterms:W3CDTF">2022-09-21T14:19:41Z</dcterms:modified>
</cp:coreProperties>
</file>