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2"/>
  </p:notesMasterIdLst>
  <p:sldIdLst>
    <p:sldId id="257" r:id="rId2"/>
    <p:sldId id="258" r:id="rId3"/>
    <p:sldId id="259" r:id="rId4"/>
    <p:sldId id="261" r:id="rId5"/>
    <p:sldId id="262" r:id="rId6"/>
    <p:sldId id="263" r:id="rId7"/>
    <p:sldId id="323" r:id="rId8"/>
    <p:sldId id="264" r:id="rId9"/>
    <p:sldId id="313" r:id="rId10"/>
    <p:sldId id="324" r:id="rId11"/>
    <p:sldId id="265" r:id="rId12"/>
    <p:sldId id="308" r:id="rId13"/>
    <p:sldId id="325" r:id="rId14"/>
    <p:sldId id="269" r:id="rId15"/>
    <p:sldId id="270" r:id="rId16"/>
    <p:sldId id="271" r:id="rId17"/>
    <p:sldId id="275" r:id="rId18"/>
    <p:sldId id="321" r:id="rId19"/>
    <p:sldId id="273" r:id="rId20"/>
    <p:sldId id="310"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2" userDrawn="1">
          <p15:clr>
            <a:srgbClr val="A4A3A4"/>
          </p15:clr>
        </p15:guide>
        <p15:guide id="2" pos="3528" userDrawn="1">
          <p15:clr>
            <a:srgbClr val="A4A3A4"/>
          </p15:clr>
        </p15:guide>
        <p15:guide id="3" orient="horz" pos="3408" userDrawn="1">
          <p15:clr>
            <a:srgbClr val="A4A3A4"/>
          </p15:clr>
        </p15:guide>
        <p15:guide id="4" orient="horz" pos="2808" userDrawn="1">
          <p15:clr>
            <a:srgbClr val="A4A3A4"/>
          </p15:clr>
        </p15:guide>
        <p15:guide id="5" pos="5160" userDrawn="1">
          <p15:clr>
            <a:srgbClr val="A4A3A4"/>
          </p15:clr>
        </p15:guide>
        <p15:guide id="6" pos="1440" userDrawn="1">
          <p15:clr>
            <a:srgbClr val="A4A3A4"/>
          </p15:clr>
        </p15:guide>
        <p15:guide id="7" orient="horz" pos="960" userDrawn="1">
          <p15:clr>
            <a:srgbClr val="A4A3A4"/>
          </p15:clr>
        </p15:guide>
        <p15:guide id="8" pos="2880" userDrawn="1">
          <p15:clr>
            <a:srgbClr val="A4A3A4"/>
          </p15:clr>
        </p15:guide>
        <p15:guide id="9" pos="624" userDrawn="1">
          <p15:clr>
            <a:srgbClr val="A4A3A4"/>
          </p15:clr>
        </p15:guide>
        <p15:guide id="10" orient="horz"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85"/>
    <a:srgbClr val="9E480E"/>
    <a:srgbClr val="264478"/>
    <a:srgbClr val="70AD47"/>
    <a:srgbClr val="5B9BD5"/>
    <a:srgbClr val="FFC000"/>
    <a:srgbClr val="A5A5A5"/>
    <a:srgbClr val="ED7D31"/>
    <a:srgbClr val="4472C4"/>
    <a:srgbClr val="2B8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20" autoAdjust="0"/>
  </p:normalViewPr>
  <p:slideViewPr>
    <p:cSldViewPr snapToGrid="0" showGuides="1">
      <p:cViewPr varScale="1">
        <p:scale>
          <a:sx n="111" d="100"/>
          <a:sy n="111" d="100"/>
        </p:scale>
        <p:origin x="1572" y="96"/>
      </p:cViewPr>
      <p:guideLst>
        <p:guide orient="horz" pos="1992"/>
        <p:guide pos="3528"/>
        <p:guide orient="horz" pos="3408"/>
        <p:guide orient="horz" pos="2808"/>
        <p:guide pos="5160"/>
        <p:guide pos="1440"/>
        <p:guide orient="horz" pos="960"/>
        <p:guide pos="2880"/>
        <p:guide pos="624"/>
        <p:guide orient="horz" pos="3816"/>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58" d="100"/>
          <a:sy n="58" d="100"/>
        </p:scale>
        <p:origin x="236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Acquisitions</c:v>
                </c:pt>
              </c:strCache>
            </c:strRef>
          </c:tx>
          <c:spPr>
            <a:solidFill>
              <a:srgbClr val="00616E"/>
            </a:solidFill>
            <a:ln>
              <a:noFill/>
            </a:ln>
            <a:effectLst/>
          </c:spPr>
          <c:invertIfNegative val="0"/>
          <c:dLbls>
            <c:dLbl>
              <c:idx val="8"/>
              <c:tx>
                <c:rich>
                  <a:bodyPr/>
                  <a:lstStyle/>
                  <a:p>
                    <a:r>
                      <a:rPr lang="en-US" dirty="0"/>
                      <a:t>35.0%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11E-4A28-9C11-A17D82225731}"/>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2016</c:v>
                </c:pt>
                <c:pt idx="1">
                  <c:v>2017</c:v>
                </c:pt>
                <c:pt idx="2">
                  <c:v>2018</c:v>
                </c:pt>
                <c:pt idx="3">
                  <c:v>2019</c:v>
                </c:pt>
                <c:pt idx="4">
                  <c:v>2020</c:v>
                </c:pt>
                <c:pt idx="5">
                  <c:v>2021</c:v>
                </c:pt>
                <c:pt idx="6">
                  <c:v>2022</c:v>
                </c:pt>
                <c:pt idx="8">
                  <c:v>2016 - 2022</c:v>
                </c:pt>
              </c:strCache>
            </c:strRef>
          </c:cat>
          <c:val>
            <c:numRef>
              <c:f>Sheet1!$B$2:$B$10</c:f>
              <c:numCache>
                <c:formatCode>#,##0.0%_);\(#,##0.0%\)</c:formatCode>
                <c:ptCount val="9"/>
                <c:pt idx="0">
                  <c:v>0.60299999999999998</c:v>
                </c:pt>
                <c:pt idx="1">
                  <c:v>0.42199999999999999</c:v>
                </c:pt>
                <c:pt idx="2">
                  <c:v>0.20571428571428571</c:v>
                </c:pt>
                <c:pt idx="3">
                  <c:v>0.81899999999999995</c:v>
                </c:pt>
                <c:pt idx="4">
                  <c:v>0.22</c:v>
                </c:pt>
                <c:pt idx="5">
                  <c:v>0.31261571012959533</c:v>
                </c:pt>
                <c:pt idx="6">
                  <c:v>0.11799999999999999</c:v>
                </c:pt>
                <c:pt idx="8">
                  <c:v>0.35</c:v>
                </c:pt>
              </c:numCache>
            </c:numRef>
          </c:val>
          <c:extLst>
            <c:ext xmlns:c16="http://schemas.microsoft.com/office/drawing/2014/chart" uri="{C3380CC4-5D6E-409C-BE32-E72D297353CC}">
              <c16:uniqueId val="{00000001-F11E-4A28-9C11-A17D82225731}"/>
            </c:ext>
          </c:extLst>
        </c:ser>
        <c:ser>
          <c:idx val="1"/>
          <c:order val="1"/>
          <c:tx>
            <c:strRef>
              <c:f>Sheet1!$C$1</c:f>
              <c:strCache>
                <c:ptCount val="1"/>
                <c:pt idx="0">
                  <c:v>Capex</c:v>
                </c:pt>
              </c:strCache>
            </c:strRef>
          </c:tx>
          <c:spPr>
            <a:solidFill>
              <a:srgbClr val="99C0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2016</c:v>
                </c:pt>
                <c:pt idx="1">
                  <c:v>2017</c:v>
                </c:pt>
                <c:pt idx="2">
                  <c:v>2018</c:v>
                </c:pt>
                <c:pt idx="3">
                  <c:v>2019</c:v>
                </c:pt>
                <c:pt idx="4">
                  <c:v>2020</c:v>
                </c:pt>
                <c:pt idx="5">
                  <c:v>2021</c:v>
                </c:pt>
                <c:pt idx="6">
                  <c:v>2022</c:v>
                </c:pt>
                <c:pt idx="8">
                  <c:v>2016 - 2022</c:v>
                </c:pt>
              </c:strCache>
            </c:strRef>
          </c:cat>
          <c:val>
            <c:numRef>
              <c:f>Sheet1!$C$2:$C$10</c:f>
              <c:numCache>
                <c:formatCode>#,##0.0%_);\(#,##0.0%\)</c:formatCode>
                <c:ptCount val="9"/>
                <c:pt idx="0">
                  <c:v>0.10299999999999999</c:v>
                </c:pt>
                <c:pt idx="1">
                  <c:v>0.13600000000000001</c:v>
                </c:pt>
                <c:pt idx="2">
                  <c:v>0.124</c:v>
                </c:pt>
                <c:pt idx="3">
                  <c:v>0.13200000000000001</c:v>
                </c:pt>
                <c:pt idx="4">
                  <c:v>0.20960698689956331</c:v>
                </c:pt>
                <c:pt idx="5">
                  <c:v>9.57418672308913E-2</c:v>
                </c:pt>
                <c:pt idx="6">
                  <c:v>5.8999999999999997E-2</c:v>
                </c:pt>
                <c:pt idx="8">
                  <c:v>0.107</c:v>
                </c:pt>
              </c:numCache>
            </c:numRef>
          </c:val>
          <c:extLst>
            <c:ext xmlns:c16="http://schemas.microsoft.com/office/drawing/2014/chart" uri="{C3380CC4-5D6E-409C-BE32-E72D297353CC}">
              <c16:uniqueId val="{00000002-F11E-4A28-9C11-A17D82225731}"/>
            </c:ext>
          </c:extLst>
        </c:ser>
        <c:ser>
          <c:idx val="2"/>
          <c:order val="2"/>
          <c:tx>
            <c:strRef>
              <c:f>Sheet1!$D$1</c:f>
              <c:strCache>
                <c:ptCount val="1"/>
                <c:pt idx="0">
                  <c:v>Dividends</c:v>
                </c:pt>
              </c:strCache>
            </c:strRef>
          </c:tx>
          <c:spPr>
            <a:solidFill>
              <a:srgbClr val="7F7F7F"/>
            </a:solidFill>
            <a:ln>
              <a:noFill/>
            </a:ln>
            <a:effectLst/>
          </c:spPr>
          <c:invertIfNegative val="0"/>
          <c:dLbls>
            <c:dLbl>
              <c:idx val="5"/>
              <c:tx>
                <c:rich>
                  <a:bodyPr/>
                  <a:lstStyle/>
                  <a:p>
                    <a:r>
                      <a:rPr lang="en-US"/>
                      <a:t>7.4%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11E-4A28-9C11-A17D82225731}"/>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2016</c:v>
                </c:pt>
                <c:pt idx="1">
                  <c:v>2017</c:v>
                </c:pt>
                <c:pt idx="2">
                  <c:v>2018</c:v>
                </c:pt>
                <c:pt idx="3">
                  <c:v>2019</c:v>
                </c:pt>
                <c:pt idx="4">
                  <c:v>2020</c:v>
                </c:pt>
                <c:pt idx="5">
                  <c:v>2021</c:v>
                </c:pt>
                <c:pt idx="6">
                  <c:v>2022</c:v>
                </c:pt>
                <c:pt idx="8">
                  <c:v>2016 - 2022</c:v>
                </c:pt>
              </c:strCache>
            </c:strRef>
          </c:cat>
          <c:val>
            <c:numRef>
              <c:f>Sheet1!$D$2:$D$10</c:f>
              <c:numCache>
                <c:formatCode>#,##0.0%_);\(#,##0.0%\)</c:formatCode>
                <c:ptCount val="9"/>
                <c:pt idx="0">
                  <c:v>0.05</c:v>
                </c:pt>
                <c:pt idx="1">
                  <c:v>7.4803149606299218E-2</c:v>
                </c:pt>
                <c:pt idx="2">
                  <c:v>5.2999999999999999E-2</c:v>
                </c:pt>
                <c:pt idx="3">
                  <c:v>4.9046321525885561E-2</c:v>
                </c:pt>
                <c:pt idx="4">
                  <c:v>7.6999999999999999E-2</c:v>
                </c:pt>
                <c:pt idx="5">
                  <c:v>7.458344353345675E-2</c:v>
                </c:pt>
                <c:pt idx="6">
                  <c:v>3.3000000000000002E-2</c:v>
                </c:pt>
                <c:pt idx="8">
                  <c:v>5.2999999999999999E-2</c:v>
                </c:pt>
              </c:numCache>
            </c:numRef>
          </c:val>
          <c:extLst>
            <c:ext xmlns:c16="http://schemas.microsoft.com/office/drawing/2014/chart" uri="{C3380CC4-5D6E-409C-BE32-E72D297353CC}">
              <c16:uniqueId val="{00000004-F11E-4A28-9C11-A17D82225731}"/>
            </c:ext>
          </c:extLst>
        </c:ser>
        <c:ser>
          <c:idx val="3"/>
          <c:order val="3"/>
          <c:tx>
            <c:strRef>
              <c:f>Sheet1!$E$1</c:f>
              <c:strCache>
                <c:ptCount val="1"/>
                <c:pt idx="0">
                  <c:v>Share Repurchases</c:v>
                </c:pt>
              </c:strCache>
            </c:strRef>
          </c:tx>
          <c:spPr>
            <a:solidFill>
              <a:srgbClr val="BFBFBF"/>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5-F11E-4A28-9C11-A17D82225731}"/>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2016</c:v>
                </c:pt>
                <c:pt idx="1">
                  <c:v>2017</c:v>
                </c:pt>
                <c:pt idx="2">
                  <c:v>2018</c:v>
                </c:pt>
                <c:pt idx="3">
                  <c:v>2019</c:v>
                </c:pt>
                <c:pt idx="4">
                  <c:v>2020</c:v>
                </c:pt>
                <c:pt idx="5">
                  <c:v>2021</c:v>
                </c:pt>
                <c:pt idx="6">
                  <c:v>2022</c:v>
                </c:pt>
                <c:pt idx="8">
                  <c:v>2016 - 2022</c:v>
                </c:pt>
              </c:strCache>
            </c:strRef>
          </c:cat>
          <c:val>
            <c:numRef>
              <c:f>Sheet1!$E$2:$E$10</c:f>
              <c:numCache>
                <c:formatCode>#,##0.0%_);\(#,##0.0%\)</c:formatCode>
                <c:ptCount val="9"/>
                <c:pt idx="0">
                  <c:v>0.24352331606217617</c:v>
                </c:pt>
                <c:pt idx="1">
                  <c:v>0.36699999999999999</c:v>
                </c:pt>
                <c:pt idx="2">
                  <c:v>0.6171428571428571</c:v>
                </c:pt>
                <c:pt idx="3">
                  <c:v>0</c:v>
                </c:pt>
                <c:pt idx="4">
                  <c:v>0.49344978165938863</c:v>
                </c:pt>
                <c:pt idx="5">
                  <c:v>0.51705897910605658</c:v>
                </c:pt>
                <c:pt idx="6">
                  <c:v>0.79</c:v>
                </c:pt>
                <c:pt idx="8">
                  <c:v>0.49</c:v>
                </c:pt>
              </c:numCache>
            </c:numRef>
          </c:val>
          <c:extLst>
            <c:ext xmlns:c16="http://schemas.microsoft.com/office/drawing/2014/chart" uri="{C3380CC4-5D6E-409C-BE32-E72D297353CC}">
              <c16:uniqueId val="{00000006-F11E-4A28-9C11-A17D82225731}"/>
            </c:ext>
          </c:extLst>
        </c:ser>
        <c:dLbls>
          <c:showLegendKey val="0"/>
          <c:showVal val="0"/>
          <c:showCatName val="0"/>
          <c:showSerName val="0"/>
          <c:showPercent val="0"/>
          <c:showBubbleSize val="0"/>
        </c:dLbls>
        <c:gapWidth val="75"/>
        <c:overlap val="100"/>
        <c:axId val="1315734800"/>
        <c:axId val="1315734384"/>
      </c:barChart>
      <c:catAx>
        <c:axId val="131573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15734384"/>
        <c:crosses val="autoZero"/>
        <c:auto val="1"/>
        <c:lblAlgn val="ctr"/>
        <c:lblOffset val="100"/>
        <c:noMultiLvlLbl val="0"/>
      </c:catAx>
      <c:valAx>
        <c:axId val="1315734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15734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6"/>
          </a:xfrm>
          <a:prstGeom prst="rect">
            <a:avLst/>
          </a:prstGeom>
        </p:spPr>
        <p:txBody>
          <a:bodyPr vert="horz" lIns="91440" tIns="45720" rIns="91440" bIns="45720" rtlCol="0"/>
          <a:lstStyle>
            <a:lvl1pPr algn="r">
              <a:defRPr sz="1200"/>
            </a:lvl1pPr>
          </a:lstStyle>
          <a:p>
            <a:fld id="{1147ADEA-8D0C-4241-B750-3D068BCEC047}" type="datetimeFigureOut">
              <a:rPr lang="en-US" smtClean="0"/>
              <a:t>2/22/2023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6"/>
            <a:ext cx="5607050" cy="36607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6"/>
            <a:ext cx="3038475" cy="466726"/>
          </a:xfrm>
          <a:prstGeom prst="rect">
            <a:avLst/>
          </a:prstGeom>
        </p:spPr>
        <p:txBody>
          <a:bodyPr vert="horz" lIns="91440" tIns="45720" rIns="91440" bIns="45720" rtlCol="0" anchor="b"/>
          <a:lstStyle>
            <a:lvl1pPr algn="r">
              <a:defRPr sz="1200"/>
            </a:lvl1pPr>
          </a:lstStyle>
          <a:p>
            <a:fld id="{2C016BA0-3420-4D41-AD9A-BE91738ACEBA}" type="slidenum">
              <a:rPr lang="en-US" smtClean="0"/>
              <a:t>‹#›</a:t>
            </a:fld>
            <a:endParaRPr lang="en-US" dirty="0"/>
          </a:p>
        </p:txBody>
      </p:sp>
    </p:spTree>
    <p:extLst>
      <p:ext uri="{BB962C8B-B14F-4D97-AF65-F5344CB8AC3E}">
        <p14:creationId xmlns:p14="http://schemas.microsoft.com/office/powerpoint/2010/main" val="238608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a:t>
            </a:fld>
            <a:endParaRPr lang="en-US" dirty="0"/>
          </a:p>
        </p:txBody>
      </p:sp>
    </p:spTree>
    <p:extLst>
      <p:ext uri="{BB962C8B-B14F-4D97-AF65-F5344CB8AC3E}">
        <p14:creationId xmlns:p14="http://schemas.microsoft.com/office/powerpoint/2010/main" val="408685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10</a:t>
            </a:fld>
            <a:endParaRPr lang="en-US" dirty="0"/>
          </a:p>
        </p:txBody>
      </p:sp>
    </p:spTree>
    <p:extLst>
      <p:ext uri="{BB962C8B-B14F-4D97-AF65-F5344CB8AC3E}">
        <p14:creationId xmlns:p14="http://schemas.microsoft.com/office/powerpoint/2010/main" val="440093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11</a:t>
            </a:fld>
            <a:endParaRPr lang="en-US" dirty="0"/>
          </a:p>
        </p:txBody>
      </p:sp>
    </p:spTree>
    <p:extLst>
      <p:ext uri="{BB962C8B-B14F-4D97-AF65-F5344CB8AC3E}">
        <p14:creationId xmlns:p14="http://schemas.microsoft.com/office/powerpoint/2010/main" val="260333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15A1BE6-1077-4BDC-999B-FB175A896879}" type="slidenum">
              <a:rPr lang="en-US" smtClean="0">
                <a:solidFill>
                  <a:prstClr val="black"/>
                </a:solidFill>
              </a:rPr>
              <a:pPr/>
              <a:t>12</a:t>
            </a:fld>
            <a:endParaRPr lang="en-US" dirty="0">
              <a:solidFill>
                <a:prstClr val="black"/>
              </a:solidFill>
            </a:endParaRPr>
          </a:p>
        </p:txBody>
      </p:sp>
      <p:sp>
        <p:nvSpPr>
          <p:cNvPr id="3" name="Notes Placeholder 2"/>
          <p:cNvSpPr>
            <a:spLocks noGrp="1"/>
          </p:cNvSpPr>
          <p:nvPr>
            <p:ph type="body" idx="1"/>
          </p:nvPr>
        </p:nvSpPr>
        <p:spPr>
          <a:xfrm>
            <a:off x="672123" y="4332460"/>
            <a:ext cx="5374056" cy="3543657"/>
          </a:xfrm>
          <a:prstGeom prst="rect">
            <a:avLst/>
          </a:prstGeom>
        </p:spPr>
        <p:txBody>
          <a:bodyPr lIns="84957" tIns="42479" rIns="84957" bIns="42479"/>
          <a:lstStyle/>
          <a:p>
            <a:endParaRPr lang="en-US" dirty="0"/>
          </a:p>
        </p:txBody>
      </p:sp>
    </p:spTree>
    <p:extLst>
      <p:ext uri="{BB962C8B-B14F-4D97-AF65-F5344CB8AC3E}">
        <p14:creationId xmlns:p14="http://schemas.microsoft.com/office/powerpoint/2010/main" val="275583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13</a:t>
            </a:fld>
            <a:endParaRPr lang="en-US" dirty="0"/>
          </a:p>
        </p:txBody>
      </p:sp>
    </p:spTree>
    <p:extLst>
      <p:ext uri="{BB962C8B-B14F-4D97-AF65-F5344CB8AC3E}">
        <p14:creationId xmlns:p14="http://schemas.microsoft.com/office/powerpoint/2010/main" val="3222266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18</a:t>
            </a:fld>
            <a:endParaRPr lang="en-US" dirty="0"/>
          </a:p>
        </p:txBody>
      </p:sp>
    </p:spTree>
    <p:extLst>
      <p:ext uri="{BB962C8B-B14F-4D97-AF65-F5344CB8AC3E}">
        <p14:creationId xmlns:p14="http://schemas.microsoft.com/office/powerpoint/2010/main" val="1465016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19</a:t>
            </a:fld>
            <a:endParaRPr lang="en-US" dirty="0"/>
          </a:p>
        </p:txBody>
      </p:sp>
    </p:spTree>
    <p:extLst>
      <p:ext uri="{BB962C8B-B14F-4D97-AF65-F5344CB8AC3E}">
        <p14:creationId xmlns:p14="http://schemas.microsoft.com/office/powerpoint/2010/main" val="1908472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20</a:t>
            </a:fld>
            <a:endParaRPr lang="en-US" dirty="0"/>
          </a:p>
        </p:txBody>
      </p:sp>
    </p:spTree>
    <p:extLst>
      <p:ext uri="{BB962C8B-B14F-4D97-AF65-F5344CB8AC3E}">
        <p14:creationId xmlns:p14="http://schemas.microsoft.com/office/powerpoint/2010/main" val="325527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2</a:t>
            </a:fld>
            <a:endParaRPr lang="en-US" dirty="0"/>
          </a:p>
        </p:txBody>
      </p:sp>
    </p:spTree>
    <p:extLst>
      <p:ext uri="{BB962C8B-B14F-4D97-AF65-F5344CB8AC3E}">
        <p14:creationId xmlns:p14="http://schemas.microsoft.com/office/powerpoint/2010/main" val="70133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3</a:t>
            </a:fld>
            <a:endParaRPr lang="en-US" dirty="0"/>
          </a:p>
        </p:txBody>
      </p:sp>
    </p:spTree>
    <p:extLst>
      <p:ext uri="{BB962C8B-B14F-4D97-AF65-F5344CB8AC3E}">
        <p14:creationId xmlns:p14="http://schemas.microsoft.com/office/powerpoint/2010/main" val="50394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4</a:t>
            </a:fld>
            <a:endParaRPr lang="en-US" dirty="0"/>
          </a:p>
        </p:txBody>
      </p:sp>
    </p:spTree>
    <p:extLst>
      <p:ext uri="{BB962C8B-B14F-4D97-AF65-F5344CB8AC3E}">
        <p14:creationId xmlns:p14="http://schemas.microsoft.com/office/powerpoint/2010/main" val="63194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5</a:t>
            </a:fld>
            <a:endParaRPr lang="en-US" dirty="0"/>
          </a:p>
        </p:txBody>
      </p:sp>
    </p:spTree>
    <p:extLst>
      <p:ext uri="{BB962C8B-B14F-4D97-AF65-F5344CB8AC3E}">
        <p14:creationId xmlns:p14="http://schemas.microsoft.com/office/powerpoint/2010/main" val="1805683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6</a:t>
            </a:fld>
            <a:endParaRPr lang="en-US" dirty="0"/>
          </a:p>
        </p:txBody>
      </p:sp>
    </p:spTree>
    <p:extLst>
      <p:ext uri="{BB962C8B-B14F-4D97-AF65-F5344CB8AC3E}">
        <p14:creationId xmlns:p14="http://schemas.microsoft.com/office/powerpoint/2010/main" val="93134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7</a:t>
            </a:fld>
            <a:endParaRPr lang="en-US" dirty="0"/>
          </a:p>
        </p:txBody>
      </p:sp>
    </p:spTree>
    <p:extLst>
      <p:ext uri="{BB962C8B-B14F-4D97-AF65-F5344CB8AC3E}">
        <p14:creationId xmlns:p14="http://schemas.microsoft.com/office/powerpoint/2010/main" val="53429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8</a:t>
            </a:fld>
            <a:endParaRPr lang="en-US" dirty="0"/>
          </a:p>
        </p:txBody>
      </p:sp>
    </p:spTree>
    <p:extLst>
      <p:ext uri="{BB962C8B-B14F-4D97-AF65-F5344CB8AC3E}">
        <p14:creationId xmlns:p14="http://schemas.microsoft.com/office/powerpoint/2010/main" val="824522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9</a:t>
            </a:fld>
            <a:endParaRPr lang="en-US" dirty="0"/>
          </a:p>
        </p:txBody>
      </p:sp>
    </p:spTree>
    <p:extLst>
      <p:ext uri="{BB962C8B-B14F-4D97-AF65-F5344CB8AC3E}">
        <p14:creationId xmlns:p14="http://schemas.microsoft.com/office/powerpoint/2010/main" val="394555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93A40E3C-358E-466A-BD14-DE40CE12E2AB}"/>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606096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F93872B-7420-4CDD-BDA9-A0C9D6E913AC}"/>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52114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3643D0-1DFF-42A8-BDAD-64D5407ACF46}"/>
              </a:ext>
            </a:extLst>
          </p:cNvPr>
          <p:cNvSpPr txBox="1">
            <a:spLocks noChangeArrowheads="1"/>
          </p:cNvSpPr>
          <p:nvPr userDrawn="1"/>
        </p:nvSpPr>
        <p:spPr bwMode="auto">
          <a:xfrm>
            <a:off x="-152400"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Tree>
    <p:extLst>
      <p:ext uri="{BB962C8B-B14F-4D97-AF65-F5344CB8AC3E}">
        <p14:creationId xmlns:p14="http://schemas.microsoft.com/office/powerpoint/2010/main" val="3419890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descr="A picture containing sky, outdoor, dock&#10;&#10;Description automatically generated">
            <a:extLst>
              <a:ext uri="{FF2B5EF4-FFF2-40B4-BE49-F238E27FC236}">
                <a16:creationId xmlns:a16="http://schemas.microsoft.com/office/drawing/2014/main" id="{239757FE-3D87-4A38-9515-75F189188C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532" t="35076" b="9458"/>
          <a:stretch/>
        </p:blipFill>
        <p:spPr>
          <a:xfrm>
            <a:off x="0" y="1613181"/>
            <a:ext cx="9144000" cy="5244814"/>
          </a:xfrm>
          <a:prstGeom prst="rect">
            <a:avLst/>
          </a:prstGeom>
        </p:spPr>
      </p:pic>
      <p:sp>
        <p:nvSpPr>
          <p:cNvPr id="10" name="Rectangle 9">
            <a:extLst>
              <a:ext uri="{FF2B5EF4-FFF2-40B4-BE49-F238E27FC236}">
                <a16:creationId xmlns:a16="http://schemas.microsoft.com/office/drawing/2014/main" id="{CE05129A-7928-4B44-BF2B-F7F17E33D9DA}"/>
              </a:ext>
            </a:extLst>
          </p:cNvPr>
          <p:cNvSpPr/>
          <p:nvPr userDrawn="1"/>
        </p:nvSpPr>
        <p:spPr>
          <a:xfrm>
            <a:off x="4572000" y="5"/>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Logo&#10;&#10;Description automatically generated">
            <a:extLst>
              <a:ext uri="{FF2B5EF4-FFF2-40B4-BE49-F238E27FC236}">
                <a16:creationId xmlns:a16="http://schemas.microsoft.com/office/drawing/2014/main" id="{BED9863A-4563-4E62-8229-116F48E43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982" y="4992148"/>
            <a:ext cx="2645182" cy="1083116"/>
          </a:xfrm>
          <a:prstGeom prst="rect">
            <a:avLst/>
          </a:prstGeom>
        </p:spPr>
      </p:pic>
    </p:spTree>
    <p:extLst>
      <p:ext uri="{BB962C8B-B14F-4D97-AF65-F5344CB8AC3E}">
        <p14:creationId xmlns:p14="http://schemas.microsoft.com/office/powerpoint/2010/main" val="360213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733426-C92B-4861-9551-AFF6976188F6}"/>
              </a:ext>
            </a:extLst>
          </p:cNvPr>
          <p:cNvSpPr>
            <a:spLocks noGrp="1"/>
          </p:cNvSpPr>
          <p:nvPr>
            <p:ph type="body" sz="quarter" idx="11"/>
          </p:nvPr>
        </p:nvSpPr>
        <p:spPr>
          <a:xfrm>
            <a:off x="610337" y="1835429"/>
            <a:ext cx="4122174" cy="46399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A52B5ED6-C650-4531-9FDA-3A561EF709EA}"/>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50909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D5E87-F181-4693-8CB3-992FA82E137E}"/>
              </a:ext>
            </a:extLst>
          </p:cNvPr>
          <p:cNvGrpSpPr/>
          <p:nvPr userDrawn="1"/>
        </p:nvGrpSpPr>
        <p:grpSpPr>
          <a:xfrm>
            <a:off x="1" y="1"/>
            <a:ext cx="9212093" cy="6955276"/>
            <a:chOff x="1" y="1"/>
            <a:chExt cx="9135767" cy="6857998"/>
          </a:xfrm>
        </p:grpSpPr>
        <p:pic>
          <p:nvPicPr>
            <p:cNvPr id="8" name="Picture 7">
              <a:extLst>
                <a:ext uri="{FF2B5EF4-FFF2-40B4-BE49-F238E27FC236}">
                  <a16:creationId xmlns:a16="http://schemas.microsoft.com/office/drawing/2014/main" id="{360F0523-71EA-4AC0-A588-77FD59EA3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35766" cy="5116944"/>
            </a:xfrm>
            <a:prstGeom prst="rect">
              <a:avLst/>
            </a:prstGeom>
          </p:spPr>
        </p:pic>
        <p:pic>
          <p:nvPicPr>
            <p:cNvPr id="3" name="Picture 2">
              <a:extLst>
                <a:ext uri="{FF2B5EF4-FFF2-40B4-BE49-F238E27FC236}">
                  <a16:creationId xmlns:a16="http://schemas.microsoft.com/office/drawing/2014/main" id="{12733545-4F40-4ECF-B8BC-5E0659555B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293" r="31285"/>
            <a:stretch/>
          </p:blipFill>
          <p:spPr>
            <a:xfrm>
              <a:off x="1" y="1071418"/>
              <a:ext cx="9135766" cy="5786581"/>
            </a:xfrm>
            <a:prstGeom prst="rect">
              <a:avLst/>
            </a:prstGeom>
          </p:spPr>
        </p:pic>
      </p:grpSp>
    </p:spTree>
    <p:extLst>
      <p:ext uri="{BB962C8B-B14F-4D97-AF65-F5344CB8AC3E}">
        <p14:creationId xmlns:p14="http://schemas.microsoft.com/office/powerpoint/2010/main" val="2913467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a:extLst>
              <a:ext uri="{FF2B5EF4-FFF2-40B4-BE49-F238E27FC236}">
                <a16:creationId xmlns:a16="http://schemas.microsoft.com/office/drawing/2014/main" id="{4E979CDA-921C-43F7-A5AE-7EBD87A871DB}"/>
              </a:ext>
            </a:extLst>
          </p:cNvPr>
          <p:cNvSpPr/>
          <p:nvPr userDrawn="1"/>
        </p:nvSpPr>
        <p:spPr>
          <a:xfrm>
            <a:off x="4572000" y="-8087"/>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71AB2A96-BD35-458A-BC98-5E83EFF06B36}"/>
              </a:ext>
            </a:extLst>
          </p:cNvPr>
          <p:cNvSpPr txBox="1"/>
          <p:nvPr userDrawn="1"/>
        </p:nvSpPr>
        <p:spPr>
          <a:xfrm>
            <a:off x="4474896" y="104157"/>
            <a:ext cx="4329831" cy="230832"/>
          </a:xfrm>
          <a:prstGeom prst="rect">
            <a:avLst/>
          </a:prstGeom>
          <a:noFill/>
        </p:spPr>
        <p:txBody>
          <a:bodyPr wrap="square" rtlCol="0">
            <a:spAutoFit/>
          </a:bodyPr>
          <a:lstStyle/>
          <a:p>
            <a:r>
              <a:rPr lang="en-US" sz="900" b="1" dirty="0">
                <a:latin typeface="Verdana" panose="020B0604030504040204" pitchFamily="34" charset="0"/>
                <a:ea typeface="Verdana" panose="020B0604030504040204" pitchFamily="34" charset="0"/>
              </a:rPr>
              <a:t>EMCOR GROUP, INC.                                              </a:t>
            </a:r>
            <a:r>
              <a:rPr lang="en-US" sz="750" b="0" dirty="0">
                <a:latin typeface="Verdana" panose="020B0604030504040204" pitchFamily="34" charset="0"/>
                <a:ea typeface="Verdana" panose="020B0604030504040204" pitchFamily="34" charset="0"/>
              </a:rPr>
              <a:t>FEBRUARY 23, 2023</a:t>
            </a:r>
            <a:endParaRPr lang="en-US" sz="750" dirty="0">
              <a:latin typeface="Verdana" panose="020B0604030504040204" pitchFamily="34" charset="0"/>
              <a:ea typeface="Verdana" panose="020B0604030504040204" pitchFamily="34" charset="0"/>
            </a:endParaRPr>
          </a:p>
        </p:txBody>
      </p:sp>
      <p:pic>
        <p:nvPicPr>
          <p:cNvPr id="11" name="Picture 10" descr="Logo&#10;&#10;Description automatically generated">
            <a:extLst>
              <a:ext uri="{FF2B5EF4-FFF2-40B4-BE49-F238E27FC236}">
                <a16:creationId xmlns:a16="http://schemas.microsoft.com/office/drawing/2014/main" id="{A1BDDD50-F173-475A-AC85-28096D13E1B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12304" y="6175889"/>
            <a:ext cx="1731696" cy="709073"/>
          </a:xfrm>
          <a:prstGeom prst="rect">
            <a:avLst/>
          </a:prstGeom>
        </p:spPr>
      </p:pic>
      <p:sp>
        <p:nvSpPr>
          <p:cNvPr id="12" name="TextBox 11">
            <a:extLst>
              <a:ext uri="{FF2B5EF4-FFF2-40B4-BE49-F238E27FC236}">
                <a16:creationId xmlns:a16="http://schemas.microsoft.com/office/drawing/2014/main" id="{0314D7B1-3AD5-46ED-87DC-50FB8B5C10CC}"/>
              </a:ext>
            </a:extLst>
          </p:cNvPr>
          <p:cNvSpPr txBox="1">
            <a:spLocks noChangeArrowheads="1"/>
          </p:cNvSpPr>
          <p:nvPr userDrawn="1"/>
        </p:nvSpPr>
        <p:spPr bwMode="auto">
          <a:xfrm>
            <a:off x="-152400"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
        <p:nvSpPr>
          <p:cNvPr id="14" name="Rectangle 13">
            <a:extLst>
              <a:ext uri="{FF2B5EF4-FFF2-40B4-BE49-F238E27FC236}">
                <a16:creationId xmlns:a16="http://schemas.microsoft.com/office/drawing/2014/main" id="{74043DDB-761E-4FB8-9C3F-4ED66F44FD5E}"/>
              </a:ext>
            </a:extLst>
          </p:cNvPr>
          <p:cNvSpPr/>
          <p:nvPr userDrawn="1"/>
        </p:nvSpPr>
        <p:spPr bwMode="auto">
          <a:xfrm rot="10800000">
            <a:off x="463942" y="1034910"/>
            <a:ext cx="8229600" cy="82296"/>
          </a:xfrm>
          <a:prstGeom prst="rect">
            <a:avLst/>
          </a:prstGeom>
          <a:gradFill flip="none" rotWithShape="1">
            <a:gsLst>
              <a:gs pos="10000">
                <a:srgbClr val="00616E"/>
              </a:gs>
              <a:gs pos="93000">
                <a:srgbClr val="FFCC00"/>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05" charset="0"/>
            </a:endParaRPr>
          </a:p>
        </p:txBody>
      </p:sp>
    </p:spTree>
    <p:extLst>
      <p:ext uri="{BB962C8B-B14F-4D97-AF65-F5344CB8AC3E}">
        <p14:creationId xmlns:p14="http://schemas.microsoft.com/office/powerpoint/2010/main" val="3066713370"/>
      </p:ext>
    </p:extLst>
  </p:cSld>
  <p:clrMap bg1="lt1" tx1="dk1" bg2="lt2" tx2="dk2" accent1="accent1" accent2="accent2" accent3="accent3" accent4="accent4" accent5="accent5" accent6="accent6" hlink="hlink" folHlink="folHlink"/>
  <p:sldLayoutIdLst>
    <p:sldLayoutId id="2147483655" r:id="rId1"/>
    <p:sldLayoutId id="2147483659" r:id="rId2"/>
    <p:sldLayoutId id="2147483660"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2000" b="1" kern="1200" cap="small" baseline="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007C85"/>
        </a:buClr>
        <a:buFont typeface="Verdana" panose="020B060403050404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007C85"/>
        </a:buClr>
        <a:buFont typeface="Wingdings" panose="05000000000000000000" pitchFamily="2" charset="2"/>
        <a:buChar char="§"/>
        <a:defRPr sz="18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007C85"/>
        </a:buClr>
        <a:buFont typeface="Verdana" panose="020B060403050404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007C85"/>
        </a:buClr>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6.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file:///\\zeus\Data_Marketing2\Confcalls\2023\4th%20Qtr\RPOs%20by%20Market%20Sector%20Pie%20Chart.xlsx!finqtr1!R28C4:R36C5" TargetMode="External"/><Relationship Id="rId5" Type="http://schemas.openxmlformats.org/officeDocument/2006/relationships/image" Target="../media/image15.emf"/><Relationship Id="rId4" Type="http://schemas.openxmlformats.org/officeDocument/2006/relationships/oleObject" Target="file:///\\zeus\Data_Marketing2\Confcalls\2022\2nd%20Qtr\RPOs%20by%20Market%20Sector%20Pie%20Chart.xlsx!finqtr1!%5bRPOs%20by%20Market%20Sector%20Pie%20Chart.xlsx%5dfinqtr1%20Chart%2022-1"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file:///\\zeus\Data_Marketing2\Confcalls\2023\4th%20Qtr\2022%20RPO%20by%20Market%20Sector.xlsx!RPO%20by%20Market%20Sector!%5b2022%20RPO%20by%20Market%20Sector.xlsx%5dRPO%20by%20Market%20Sector%20Chart%20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file:///\\zeus\Data_Marketing2\Confcalls\2023\4th%20Qtr\income%20statement%2012%20months.xlsx!Three%20Month!R1C1:R18C9"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oleObject" Target="file:///\\zeus\Data_Marketing2\Confcalls\2023\4th%20Qtr\balance%20sheet.xlsx!BalanceSheet!R1C1:R21C5"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urldefense.proofpoint.com/v2/url?u=http-3A__www.sec.gov&amp;d=DwMGaQ&amp;c=GKdB6-XpYq_0W-WluyVHtw&amp;r=KzXk1V-WaNirOuehHJEb1lgdQEdjy6yTeCbbFmrxJj0&amp;m=J2V3i5xedGpYErT98-jaEE84ZVgZ0iXqXb9CYSi2HBg&amp;s=rM-el8JHoO42NSoxDxfhGnZ8_xckOuMZrbMFJ5aK_0Y&amp;e="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www.emcorgroup.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3030E6-228D-4E5D-A586-6B6B6E0075D8}"/>
              </a:ext>
            </a:extLst>
          </p:cNvPr>
          <p:cNvSpPr txBox="1"/>
          <p:nvPr/>
        </p:nvSpPr>
        <p:spPr>
          <a:xfrm>
            <a:off x="4462671" y="147731"/>
            <a:ext cx="3923071" cy="615553"/>
          </a:xfrm>
          <a:prstGeom prst="rect">
            <a:avLst/>
          </a:prstGeom>
          <a:noFill/>
        </p:spPr>
        <p:txBody>
          <a:bodyPr wrap="square" rtlCol="0">
            <a:spAutoFit/>
          </a:bodyPr>
          <a:lstStyle/>
          <a:p>
            <a:r>
              <a:rPr lang="en-US" sz="2000" b="1" dirty="0">
                <a:solidFill>
                  <a:srgbClr val="007C85"/>
                </a:solidFill>
                <a:latin typeface="Verdana" panose="020B0604030504040204" pitchFamily="34" charset="0"/>
                <a:ea typeface="Verdana" panose="020B0604030504040204" pitchFamily="34" charset="0"/>
              </a:rPr>
              <a:t>EMCOR GROUP, INC.</a:t>
            </a:r>
          </a:p>
          <a:p>
            <a:r>
              <a:rPr lang="en-US" sz="1400" dirty="0">
                <a:latin typeface="Verdana" panose="020B0604030504040204" pitchFamily="34" charset="0"/>
                <a:ea typeface="Verdana" panose="020B0604030504040204" pitchFamily="34" charset="0"/>
              </a:rPr>
              <a:t>February 23, 2023</a:t>
            </a:r>
          </a:p>
        </p:txBody>
      </p:sp>
    </p:spTree>
    <p:extLst>
      <p:ext uri="{BB962C8B-B14F-4D97-AF65-F5344CB8AC3E}">
        <p14:creationId xmlns:p14="http://schemas.microsoft.com/office/powerpoint/2010/main" val="4195385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E19122-D1DD-4FFB-94AD-BA69C70352D3}"/>
              </a:ext>
            </a:extLst>
          </p:cNvPr>
          <p:cNvSpPr>
            <a:spLocks noGrp="1"/>
          </p:cNvSpPr>
          <p:nvPr>
            <p:ph type="title"/>
          </p:nvPr>
        </p:nvSpPr>
        <p:spPr>
          <a:xfrm>
            <a:off x="362972" y="595224"/>
            <a:ext cx="8410092" cy="497771"/>
          </a:xfrm>
        </p:spPr>
        <p:txBody>
          <a:bodyPr>
            <a:noAutofit/>
          </a:bodyPr>
          <a:lstStyle/>
          <a:p>
            <a:r>
              <a:rPr lang="en-US" dirty="0"/>
              <a:t>MARKET OUTLOOK – ENERGY TRANSITION / EXPANSION</a:t>
            </a:r>
          </a:p>
        </p:txBody>
      </p:sp>
      <p:sp>
        <p:nvSpPr>
          <p:cNvPr id="3" name="TextBox 2">
            <a:extLst>
              <a:ext uri="{FF2B5EF4-FFF2-40B4-BE49-F238E27FC236}">
                <a16:creationId xmlns:a16="http://schemas.microsoft.com/office/drawing/2014/main" id="{4CCC23FA-1410-4F7F-9759-929602A9DC13}"/>
              </a:ext>
            </a:extLst>
          </p:cNvPr>
          <p:cNvSpPr txBox="1"/>
          <p:nvPr/>
        </p:nvSpPr>
        <p:spPr>
          <a:xfrm>
            <a:off x="443346" y="1533236"/>
            <a:ext cx="4230254" cy="3570208"/>
          </a:xfrm>
          <a:prstGeom prst="rect">
            <a:avLst/>
          </a:prstGeom>
          <a:noFill/>
        </p:spPr>
        <p:txBody>
          <a:bodyPr wrap="square" rtlCol="0">
            <a:spAutoFit/>
          </a:bodyPr>
          <a:lstStyle/>
          <a:p>
            <a:pPr marL="0" lvl="1">
              <a:buClr>
                <a:srgbClr val="007C85"/>
              </a:buClr>
            </a:pPr>
            <a:r>
              <a:rPr lang="en-US" sz="1600" b="1" i="1" dirty="0">
                <a:latin typeface="Verdana" panose="020B0604030504040204" pitchFamily="34" charset="0"/>
                <a:ea typeface="Verdana" panose="020B0604030504040204" pitchFamily="34" charset="0"/>
              </a:rPr>
              <a:t>EMCOR remains well positioned to assist its customers with the energy transition </a:t>
            </a:r>
            <a:r>
              <a:rPr lang="en-US" sz="1400" b="1" i="1" dirty="0">
                <a:latin typeface="Verdana" panose="020B0604030504040204" pitchFamily="34" charset="0"/>
                <a:ea typeface="Verdana" panose="020B0604030504040204" pitchFamily="34" charset="0"/>
              </a:rPr>
              <a:t>/ </a:t>
            </a:r>
            <a:r>
              <a:rPr lang="en-US" sz="1600" b="1" i="1" dirty="0">
                <a:latin typeface="Verdana" panose="020B0604030504040204" pitchFamily="34" charset="0"/>
                <a:ea typeface="Verdana" panose="020B0604030504040204" pitchFamily="34" charset="0"/>
              </a:rPr>
              <a:t>expansion</a:t>
            </a:r>
          </a:p>
          <a:p>
            <a:endParaRPr lang="en-US" b="1" dirty="0">
              <a:latin typeface="Verdana" panose="020B0604030504040204" pitchFamily="34" charset="0"/>
              <a:ea typeface="Verdana" panose="020B0604030504040204" pitchFamily="34" charset="0"/>
            </a:endParaRPr>
          </a:p>
          <a:p>
            <a:pPr marL="285750" lvl="1" indent="-285750">
              <a:buClr>
                <a:srgbClr val="007C85"/>
              </a:buClr>
              <a:buFont typeface="Verdana" panose="020B0604030504040204" pitchFamily="34" charset="0"/>
              <a:buChar char="»"/>
            </a:pPr>
            <a:r>
              <a:rPr lang="en-US" sz="1600" dirty="0">
                <a:latin typeface="Verdana" panose="020B0604030504040204" pitchFamily="34" charset="0"/>
                <a:ea typeface="Verdana" panose="020B0604030504040204" pitchFamily="34" charset="0"/>
              </a:rPr>
              <a:t>EV and EV battery manufacturing facilities</a:t>
            </a:r>
          </a:p>
          <a:p>
            <a:pPr marL="285750" indent="-285750">
              <a:buFont typeface="Verdana" panose="020B0604030504040204" pitchFamily="34" charset="0"/>
              <a:buChar char="»"/>
            </a:pPr>
            <a:endParaRPr lang="en-US" sz="1600" dirty="0">
              <a:latin typeface="Verdana" panose="020B0604030504040204" pitchFamily="34" charset="0"/>
              <a:ea typeface="Verdana" panose="020B0604030504040204" pitchFamily="34" charset="0"/>
            </a:endParaRPr>
          </a:p>
          <a:p>
            <a:pPr marL="285750" lvl="1" indent="-285750">
              <a:buClr>
                <a:srgbClr val="007C85"/>
              </a:buClr>
              <a:buFont typeface="Verdana" panose="020B0604030504040204" pitchFamily="34" charset="0"/>
              <a:buChar char="»"/>
            </a:pPr>
            <a:r>
              <a:rPr lang="en-US" sz="1600" dirty="0">
                <a:latin typeface="Verdana" panose="020B0604030504040204" pitchFamily="34" charset="0"/>
                <a:ea typeface="Verdana" panose="020B0604030504040204" pitchFamily="34" charset="0"/>
              </a:rPr>
              <a:t>Electrical charging stations on industrial scale</a:t>
            </a:r>
          </a:p>
          <a:p>
            <a:pPr marL="285750" indent="-285750">
              <a:buFont typeface="Verdana" panose="020B0604030504040204" pitchFamily="34" charset="0"/>
              <a:buChar char="»"/>
            </a:pPr>
            <a:endParaRPr lang="en-US" sz="1600" dirty="0">
              <a:latin typeface="Verdana" panose="020B0604030504040204" pitchFamily="34" charset="0"/>
              <a:ea typeface="Verdana" panose="020B0604030504040204" pitchFamily="34" charset="0"/>
            </a:endParaRPr>
          </a:p>
          <a:p>
            <a:pPr marL="285750" lvl="1" indent="-285750">
              <a:buClr>
                <a:srgbClr val="007C85"/>
              </a:buClr>
              <a:buFont typeface="Verdana" panose="020B0604030504040204" pitchFamily="34" charset="0"/>
              <a:buChar char="»"/>
            </a:pPr>
            <a:r>
              <a:rPr lang="en-US" sz="1600" dirty="0">
                <a:latin typeface="Verdana" panose="020B0604030504040204" pitchFamily="34" charset="0"/>
                <a:ea typeface="Verdana" panose="020B0604030504040204" pitchFamily="34" charset="0"/>
              </a:rPr>
              <a:t>Large scale solar projects </a:t>
            </a:r>
          </a:p>
          <a:p>
            <a:pPr marL="285750" lvl="1" indent="-285750">
              <a:buClr>
                <a:srgbClr val="007C85"/>
              </a:buClr>
              <a:buFont typeface="Verdana" panose="020B0604030504040204" pitchFamily="34" charset="0"/>
              <a:buChar char="»"/>
            </a:pPr>
            <a:endParaRPr lang="en-US" sz="1600" dirty="0">
              <a:latin typeface="Verdana" panose="020B0604030504040204" pitchFamily="34" charset="0"/>
              <a:ea typeface="Verdana" panose="020B0604030504040204" pitchFamily="34" charset="0"/>
            </a:endParaRPr>
          </a:p>
          <a:p>
            <a:pPr marL="285750" lvl="1" indent="-285750">
              <a:buClr>
                <a:srgbClr val="007C85"/>
              </a:buClr>
              <a:buFont typeface="Verdana" panose="020B0604030504040204" pitchFamily="34" charset="0"/>
              <a:buChar char="»"/>
            </a:pPr>
            <a:r>
              <a:rPr lang="en-US" sz="1600" dirty="0">
                <a:latin typeface="Verdana" panose="020B0604030504040204" pitchFamily="34" charset="0"/>
                <a:ea typeface="Verdana" panose="020B0604030504040204" pitchFamily="34" charset="0"/>
              </a:rPr>
              <a:t>Renewable buildout and grid modernization</a:t>
            </a:r>
          </a:p>
        </p:txBody>
      </p:sp>
      <p:pic>
        <p:nvPicPr>
          <p:cNvPr id="4" name="Picture 12" descr="Tesla investing in US production capacities - electrive.com">
            <a:extLst>
              <a:ext uri="{FF2B5EF4-FFF2-40B4-BE49-F238E27FC236}">
                <a16:creationId xmlns:a16="http://schemas.microsoft.com/office/drawing/2014/main" id="{4E84952A-DE95-41DE-956D-36A5DF9E8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118" y="1508204"/>
            <a:ext cx="3800028" cy="1900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building material, lumber&#10;&#10;Description automatically generated">
            <a:extLst>
              <a:ext uri="{FF2B5EF4-FFF2-40B4-BE49-F238E27FC236}">
                <a16:creationId xmlns:a16="http://schemas.microsoft.com/office/drawing/2014/main" id="{7824A348-9D39-4ACE-820E-532F61D72001}"/>
              </a:ext>
            </a:extLst>
          </p:cNvPr>
          <p:cNvPicPr>
            <a:picLocks noChangeAspect="1"/>
          </p:cNvPicPr>
          <p:nvPr/>
        </p:nvPicPr>
        <p:blipFill rotWithShape="1">
          <a:blip r:embed="rId4">
            <a:extLst>
              <a:ext uri="{28A0092B-C50C-407E-A947-70E740481C1C}">
                <a14:useLocalDpi xmlns:a14="http://schemas.microsoft.com/office/drawing/2010/main" val="0"/>
              </a:ext>
            </a:extLst>
          </a:blip>
          <a:srcRect r="12482"/>
          <a:stretch/>
        </p:blipFill>
        <p:spPr>
          <a:xfrm>
            <a:off x="4953788" y="3623331"/>
            <a:ext cx="3817731" cy="1927724"/>
          </a:xfrm>
          <a:prstGeom prst="rect">
            <a:avLst/>
          </a:prstGeom>
        </p:spPr>
      </p:pic>
    </p:spTree>
    <p:extLst>
      <p:ext uri="{BB962C8B-B14F-4D97-AF65-F5344CB8AC3E}">
        <p14:creationId xmlns:p14="http://schemas.microsoft.com/office/powerpoint/2010/main" val="2420883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82D1452-D81B-44B0-A8C2-E58DE4C70267}"/>
              </a:ext>
            </a:extLst>
          </p:cNvPr>
          <p:cNvSpPr>
            <a:spLocks noGrp="1"/>
          </p:cNvSpPr>
          <p:nvPr>
            <p:ph type="title"/>
          </p:nvPr>
        </p:nvSpPr>
        <p:spPr>
          <a:xfrm>
            <a:off x="362968" y="664242"/>
            <a:ext cx="8259602" cy="428759"/>
          </a:xfrm>
        </p:spPr>
        <p:txBody>
          <a:bodyPr/>
          <a:lstStyle/>
          <a:p>
            <a:r>
              <a:rPr lang="en-US" dirty="0"/>
              <a:t>MARKET OUTLOOK – MECHANICAL SERVICES</a:t>
            </a:r>
          </a:p>
        </p:txBody>
      </p:sp>
      <p:sp>
        <p:nvSpPr>
          <p:cNvPr id="7" name="Text Placeholder 1">
            <a:extLst>
              <a:ext uri="{FF2B5EF4-FFF2-40B4-BE49-F238E27FC236}">
                <a16:creationId xmlns:a16="http://schemas.microsoft.com/office/drawing/2014/main" id="{BEE12506-C203-4387-97C7-D718F20C0EC3}"/>
              </a:ext>
            </a:extLst>
          </p:cNvPr>
          <p:cNvSpPr>
            <a:spLocks noGrp="1"/>
          </p:cNvSpPr>
          <p:nvPr>
            <p:ph type="body" sz="quarter" idx="11"/>
          </p:nvPr>
        </p:nvSpPr>
        <p:spPr>
          <a:xfrm>
            <a:off x="429189" y="1352357"/>
            <a:ext cx="4461990" cy="4639959"/>
          </a:xfrm>
        </p:spPr>
        <p:txBody>
          <a:bodyPr>
            <a:noAutofit/>
          </a:bodyPr>
          <a:lstStyle/>
          <a:p>
            <a:pPr marL="0" indent="0">
              <a:buNone/>
            </a:pPr>
            <a:r>
              <a:rPr lang="en-US" sz="1600" b="1" i="1" dirty="0"/>
              <a:t>Growing demand stemming from maintenance deferrals, retrofit opportunities, efficiency upgrades, customer decarbonization initiatives, and IAQ</a:t>
            </a:r>
          </a:p>
          <a:p>
            <a:pPr>
              <a:lnSpc>
                <a:spcPct val="100000"/>
              </a:lnSpc>
              <a:spcBef>
                <a:spcPts val="1200"/>
              </a:spcBef>
            </a:pPr>
            <a:r>
              <a:rPr lang="en-US" sz="1600" dirty="0"/>
              <a:t>Mobile Mechanical Services</a:t>
            </a:r>
          </a:p>
          <a:p>
            <a:pPr>
              <a:lnSpc>
                <a:spcPct val="100000"/>
              </a:lnSpc>
              <a:spcBef>
                <a:spcPts val="800"/>
              </a:spcBef>
            </a:pPr>
            <a:r>
              <a:rPr lang="en-US" sz="1600" dirty="0"/>
              <a:t>Building Automation &amp; Controls</a:t>
            </a:r>
          </a:p>
          <a:p>
            <a:pPr marL="0" indent="0">
              <a:lnSpc>
                <a:spcPct val="100000"/>
              </a:lnSpc>
              <a:buNone/>
            </a:pPr>
            <a:endParaRPr lang="en-US" sz="800" dirty="0"/>
          </a:p>
          <a:p>
            <a:pPr marL="0" indent="0">
              <a:lnSpc>
                <a:spcPct val="100000"/>
              </a:lnSpc>
              <a:spcBef>
                <a:spcPts val="400"/>
              </a:spcBef>
              <a:buNone/>
            </a:pPr>
            <a:r>
              <a:rPr lang="en-US" sz="1600" b="1" dirty="0"/>
              <a:t>CUSTOMER BASE</a:t>
            </a:r>
          </a:p>
          <a:p>
            <a:r>
              <a:rPr lang="en-US" sz="1600" dirty="0"/>
              <a:t>Commercial Buildings</a:t>
            </a:r>
          </a:p>
          <a:p>
            <a:pPr>
              <a:lnSpc>
                <a:spcPct val="100000"/>
              </a:lnSpc>
              <a:spcBef>
                <a:spcPts val="800"/>
              </a:spcBef>
            </a:pPr>
            <a:r>
              <a:rPr lang="en-US" sz="1600" dirty="0"/>
              <a:t>National Brands and Organizations</a:t>
            </a:r>
          </a:p>
          <a:p>
            <a:pPr>
              <a:lnSpc>
                <a:spcPct val="100000"/>
              </a:lnSpc>
              <a:spcBef>
                <a:spcPts val="800"/>
              </a:spcBef>
            </a:pPr>
            <a:r>
              <a:rPr lang="en-US" sz="1600" dirty="0"/>
              <a:t>Federal, State, and Local Government</a:t>
            </a:r>
          </a:p>
          <a:p>
            <a:pPr>
              <a:lnSpc>
                <a:spcPct val="100000"/>
              </a:lnSpc>
              <a:spcBef>
                <a:spcPts val="800"/>
              </a:spcBef>
            </a:pPr>
            <a:r>
              <a:rPr lang="en-US" sz="1600" dirty="0"/>
              <a:t>Specialized Environments</a:t>
            </a:r>
          </a:p>
          <a:p>
            <a:pPr>
              <a:lnSpc>
                <a:spcPct val="100000"/>
              </a:lnSpc>
              <a:spcBef>
                <a:spcPts val="800"/>
              </a:spcBef>
            </a:pPr>
            <a:r>
              <a:rPr lang="en-US" sz="1600" dirty="0"/>
              <a:t>Other Institutional Facilities</a:t>
            </a:r>
          </a:p>
          <a:p>
            <a:pPr>
              <a:lnSpc>
                <a:spcPct val="100000"/>
              </a:lnSpc>
              <a:spcBef>
                <a:spcPts val="800"/>
              </a:spcBef>
            </a:pPr>
            <a:r>
              <a:rPr lang="en-US" sz="1600" dirty="0"/>
              <a:t>K-12 Schools / Universities</a:t>
            </a:r>
          </a:p>
          <a:p>
            <a:pPr>
              <a:lnSpc>
                <a:spcPct val="100000"/>
              </a:lnSpc>
              <a:spcBef>
                <a:spcPts val="800"/>
              </a:spcBef>
            </a:pPr>
            <a:r>
              <a:rPr lang="en-US" sz="1600" dirty="0"/>
              <a:t>Healthcare Facilities</a:t>
            </a:r>
          </a:p>
        </p:txBody>
      </p:sp>
      <p:pic>
        <p:nvPicPr>
          <p:cNvPr id="8" name="Picture 7" descr="A picture containing text, road, outdoor, building&#10;&#10;Description automatically generated">
            <a:extLst>
              <a:ext uri="{FF2B5EF4-FFF2-40B4-BE49-F238E27FC236}">
                <a16:creationId xmlns:a16="http://schemas.microsoft.com/office/drawing/2014/main" id="{90079864-A0E5-4352-9C72-9DAE45016004}"/>
              </a:ext>
            </a:extLst>
          </p:cNvPr>
          <p:cNvPicPr>
            <a:picLocks noChangeAspect="1"/>
          </p:cNvPicPr>
          <p:nvPr/>
        </p:nvPicPr>
        <p:blipFill rotWithShape="1">
          <a:blip r:embed="rId3">
            <a:extLst>
              <a:ext uri="{28A0092B-C50C-407E-A947-70E740481C1C}">
                <a14:useLocalDpi xmlns:a14="http://schemas.microsoft.com/office/drawing/2010/main" val="0"/>
              </a:ext>
            </a:extLst>
          </a:blip>
          <a:srcRect l="17368" r="15663" b="17150"/>
          <a:stretch/>
        </p:blipFill>
        <p:spPr>
          <a:xfrm>
            <a:off x="4839413" y="1876840"/>
            <a:ext cx="4008658" cy="3304975"/>
          </a:xfrm>
          <a:prstGeom prst="rect">
            <a:avLst/>
          </a:prstGeom>
        </p:spPr>
      </p:pic>
    </p:spTree>
    <p:extLst>
      <p:ext uri="{BB962C8B-B14F-4D97-AF65-F5344CB8AC3E}">
        <p14:creationId xmlns:p14="http://schemas.microsoft.com/office/powerpoint/2010/main" val="83815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1DF9AEB-ED59-4C20-99DE-AD8D63BFD2FE}"/>
              </a:ext>
            </a:extLst>
          </p:cNvPr>
          <p:cNvGraphicFramePr>
            <a:graphicFrameLocks noChangeAspect="1"/>
          </p:cNvGraphicFramePr>
          <p:nvPr>
            <p:extLst>
              <p:ext uri="{D42A27DB-BD31-4B8C-83A1-F6EECF244321}">
                <p14:modId xmlns:p14="http://schemas.microsoft.com/office/powerpoint/2010/main" val="59647290"/>
              </p:ext>
            </p:extLst>
          </p:nvPr>
        </p:nvGraphicFramePr>
        <p:xfrm>
          <a:off x="-123825" y="1987550"/>
          <a:ext cx="5800725" cy="4076700"/>
        </p:xfrm>
        <a:graphic>
          <a:graphicData uri="http://schemas.openxmlformats.org/presentationml/2006/ole">
            <mc:AlternateContent xmlns:mc="http://schemas.openxmlformats.org/markup-compatibility/2006">
              <mc:Choice xmlns:v="urn:schemas-microsoft-com:vml" Requires="v">
                <p:oleObj spid="_x0000_s1158" name="Worksheet" r:id="rId4" imgW="5800615" imgH="4076700" progId="Excel.Sheet.12">
                  <p:link updateAutomatic="1"/>
                </p:oleObj>
              </mc:Choice>
              <mc:Fallback>
                <p:oleObj name="Worksheet" r:id="rId4" imgW="5800615" imgH="4076700" progId="Excel.Sheet.12">
                  <p:link updateAutomatic="1"/>
                  <p:pic>
                    <p:nvPicPr>
                      <p:cNvPr id="0" name=""/>
                      <p:cNvPicPr/>
                      <p:nvPr/>
                    </p:nvPicPr>
                    <p:blipFill>
                      <a:blip r:embed="rId5"/>
                      <a:stretch>
                        <a:fillRect/>
                      </a:stretch>
                    </p:blipFill>
                    <p:spPr>
                      <a:xfrm>
                        <a:off x="-123825" y="1987550"/>
                        <a:ext cx="5800725" cy="4076700"/>
                      </a:xfrm>
                      <a:prstGeom prst="rect">
                        <a:avLst/>
                      </a:prstGeom>
                    </p:spPr>
                  </p:pic>
                </p:oleObj>
              </mc:Fallback>
            </mc:AlternateContent>
          </a:graphicData>
        </a:graphic>
      </p:graphicFrame>
      <p:sp>
        <p:nvSpPr>
          <p:cNvPr id="31" name="Text Box 4"/>
          <p:cNvSpPr txBox="1">
            <a:spLocks noChangeArrowheads="1"/>
          </p:cNvSpPr>
          <p:nvPr/>
        </p:nvSpPr>
        <p:spPr bwMode="auto">
          <a:xfrm>
            <a:off x="470972" y="1391308"/>
            <a:ext cx="8366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itchFamily="18" charset="0"/>
              </a:defRPr>
            </a:lvl1pPr>
            <a:lvl2pPr marL="800100" indent="-342900">
              <a:defRPr sz="2400">
                <a:solidFill>
                  <a:schemeClr val="tx1"/>
                </a:solidFill>
                <a:latin typeface="Times" pitchFamily="18" charset="0"/>
              </a:defRPr>
            </a:lvl2pPr>
            <a:lvl3pPr marL="1257300" indent="-3429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228600" indent="-228600">
              <a:spcBef>
                <a:spcPts val="1200"/>
              </a:spcBef>
              <a:spcAft>
                <a:spcPts val="1200"/>
              </a:spcAft>
              <a:buClr>
                <a:srgbClr val="007C85"/>
              </a:buClr>
              <a:buFont typeface="Wingdings" pitchFamily="2" charset="2"/>
              <a:buChar char="§"/>
              <a:defRPr/>
            </a:pPr>
            <a:r>
              <a:rPr lang="en-US" altLang="en-US" sz="1800" dirty="0">
                <a:latin typeface="Verdana" panose="020B0604030504040204" pitchFamily="34" charset="0"/>
                <a:ea typeface="Verdana" panose="020B0604030504040204" pitchFamily="34" charset="0"/>
              </a:rPr>
              <a:t>Diverse Remaining Performance Obligations (RPOs) of $7.46 billion  </a:t>
            </a:r>
          </a:p>
        </p:txBody>
      </p:sp>
      <p:sp>
        <p:nvSpPr>
          <p:cNvPr id="82" name="Text Box 31"/>
          <p:cNvSpPr txBox="1">
            <a:spLocks noChangeArrowheads="1"/>
          </p:cNvSpPr>
          <p:nvPr/>
        </p:nvSpPr>
        <p:spPr bwMode="auto">
          <a:xfrm>
            <a:off x="1831918" y="5110490"/>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10%</a:t>
            </a:r>
          </a:p>
        </p:txBody>
      </p:sp>
      <p:sp>
        <p:nvSpPr>
          <p:cNvPr id="83" name="Text Box 32"/>
          <p:cNvSpPr txBox="1">
            <a:spLocks noChangeArrowheads="1"/>
          </p:cNvSpPr>
          <p:nvPr/>
        </p:nvSpPr>
        <p:spPr bwMode="auto">
          <a:xfrm>
            <a:off x="1043316" y="3514560"/>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solidFill>
                  <a:schemeClr val="bg1"/>
                </a:solidFill>
                <a:latin typeface="Verdana" panose="020B0604030504040204" pitchFamily="34" charset="0"/>
                <a:ea typeface="Verdana" panose="020B0604030504040204" pitchFamily="34" charset="0"/>
              </a:rPr>
              <a:t>10%</a:t>
            </a:r>
          </a:p>
        </p:txBody>
      </p:sp>
      <p:sp>
        <p:nvSpPr>
          <p:cNvPr id="84" name="Text Box 31"/>
          <p:cNvSpPr txBox="1">
            <a:spLocks noChangeArrowheads="1"/>
          </p:cNvSpPr>
          <p:nvPr/>
        </p:nvSpPr>
        <p:spPr bwMode="auto">
          <a:xfrm>
            <a:off x="3800418" y="3804313"/>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49%</a:t>
            </a:r>
          </a:p>
        </p:txBody>
      </p:sp>
      <p:sp>
        <p:nvSpPr>
          <p:cNvPr id="85" name="Text Box 32"/>
          <p:cNvSpPr txBox="1">
            <a:spLocks noChangeArrowheads="1"/>
          </p:cNvSpPr>
          <p:nvPr/>
        </p:nvSpPr>
        <p:spPr bwMode="auto">
          <a:xfrm>
            <a:off x="2227164" y="2524167"/>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6%</a:t>
            </a:r>
          </a:p>
        </p:txBody>
      </p:sp>
      <p:sp>
        <p:nvSpPr>
          <p:cNvPr id="86" name="Text Box 31"/>
          <p:cNvSpPr txBox="1">
            <a:spLocks noChangeArrowheads="1"/>
          </p:cNvSpPr>
          <p:nvPr/>
        </p:nvSpPr>
        <p:spPr bwMode="auto">
          <a:xfrm>
            <a:off x="1674962" y="2708400"/>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7%</a:t>
            </a:r>
          </a:p>
        </p:txBody>
      </p:sp>
      <p:sp>
        <p:nvSpPr>
          <p:cNvPr id="87" name="Text Box 32"/>
          <p:cNvSpPr txBox="1">
            <a:spLocks noChangeArrowheads="1"/>
          </p:cNvSpPr>
          <p:nvPr/>
        </p:nvSpPr>
        <p:spPr bwMode="auto">
          <a:xfrm>
            <a:off x="1221123" y="4403962"/>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13%</a:t>
            </a:r>
          </a:p>
        </p:txBody>
      </p:sp>
      <p:sp>
        <p:nvSpPr>
          <p:cNvPr id="88" name="Text Box 32"/>
          <p:cNvSpPr txBox="1">
            <a:spLocks noChangeArrowheads="1"/>
          </p:cNvSpPr>
          <p:nvPr/>
        </p:nvSpPr>
        <p:spPr bwMode="auto">
          <a:xfrm>
            <a:off x="2324092" y="5878953"/>
            <a:ext cx="462922" cy="261610"/>
          </a:xfrm>
          <a:prstGeom prst="rect">
            <a:avLst/>
          </a:prstGeom>
          <a:noFill/>
          <a:ln>
            <a:noFill/>
          </a:ln>
          <a:effec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2%</a:t>
            </a:r>
          </a:p>
        </p:txBody>
      </p:sp>
      <p:sp>
        <p:nvSpPr>
          <p:cNvPr id="51" name="Text Box 24"/>
          <p:cNvSpPr txBox="1">
            <a:spLocks noChangeArrowheads="1"/>
          </p:cNvSpPr>
          <p:nvPr/>
        </p:nvSpPr>
        <p:spPr bwMode="auto">
          <a:xfrm>
            <a:off x="1313334" y="2979996"/>
            <a:ext cx="64135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8001">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3%</a:t>
            </a:r>
          </a:p>
        </p:txBody>
      </p:sp>
      <p:sp>
        <p:nvSpPr>
          <p:cNvPr id="40" name="Line 7"/>
          <p:cNvSpPr>
            <a:spLocks noChangeShapeType="1"/>
          </p:cNvSpPr>
          <p:nvPr/>
        </p:nvSpPr>
        <p:spPr bwMode="auto">
          <a:xfrm>
            <a:off x="8092180" y="5434633"/>
            <a:ext cx="640080" cy="0"/>
          </a:xfrm>
          <a:prstGeom prst="line">
            <a:avLst/>
          </a:prstGeom>
          <a:noFill/>
          <a:ln w="38100" cmpd="dbl">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cxnSp>
        <p:nvCxnSpPr>
          <p:cNvPr id="41" name="Straight Connector 40"/>
          <p:cNvCxnSpPr/>
          <p:nvPr/>
        </p:nvCxnSpPr>
        <p:spPr bwMode="auto">
          <a:xfrm>
            <a:off x="8089733" y="5132197"/>
            <a:ext cx="6400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32F4871-A303-4056-8FF8-F36DA1999EF4}"/>
              </a:ext>
            </a:extLst>
          </p:cNvPr>
          <p:cNvSpPr>
            <a:spLocks noChangeAspect="1"/>
          </p:cNvSpPr>
          <p:nvPr/>
        </p:nvSpPr>
        <p:spPr>
          <a:xfrm>
            <a:off x="5281710" y="3233304"/>
            <a:ext cx="138312" cy="13716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BAEB401-4D39-4712-8C4B-C654BC2F291E}"/>
              </a:ext>
            </a:extLst>
          </p:cNvPr>
          <p:cNvSpPr>
            <a:spLocks noChangeAspect="1"/>
          </p:cNvSpPr>
          <p:nvPr/>
        </p:nvSpPr>
        <p:spPr>
          <a:xfrm>
            <a:off x="5282991" y="3478582"/>
            <a:ext cx="138312" cy="137160"/>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87B9830-A75B-46CE-8EF1-3E3D32E84191}"/>
              </a:ext>
            </a:extLst>
          </p:cNvPr>
          <p:cNvSpPr>
            <a:spLocks noChangeAspect="1"/>
          </p:cNvSpPr>
          <p:nvPr/>
        </p:nvSpPr>
        <p:spPr>
          <a:xfrm>
            <a:off x="5279891" y="3717415"/>
            <a:ext cx="138312" cy="13716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EBAA136-7FE2-416D-AF09-45DC922B3259}"/>
              </a:ext>
            </a:extLst>
          </p:cNvPr>
          <p:cNvSpPr>
            <a:spLocks noChangeAspect="1"/>
          </p:cNvSpPr>
          <p:nvPr/>
        </p:nvSpPr>
        <p:spPr>
          <a:xfrm>
            <a:off x="5273064" y="3964058"/>
            <a:ext cx="138312" cy="13716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EB0EC3C-8A6E-4A3A-87E9-5931410AD682}"/>
              </a:ext>
            </a:extLst>
          </p:cNvPr>
          <p:cNvSpPr>
            <a:spLocks noChangeAspect="1"/>
          </p:cNvSpPr>
          <p:nvPr/>
        </p:nvSpPr>
        <p:spPr>
          <a:xfrm>
            <a:off x="5273618" y="4211552"/>
            <a:ext cx="138312" cy="13716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CD9724-4806-43FC-93D7-CA04494E39B2}"/>
              </a:ext>
            </a:extLst>
          </p:cNvPr>
          <p:cNvSpPr>
            <a:spLocks noChangeAspect="1"/>
          </p:cNvSpPr>
          <p:nvPr/>
        </p:nvSpPr>
        <p:spPr>
          <a:xfrm>
            <a:off x="5273618" y="4455802"/>
            <a:ext cx="138312" cy="13716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D7138A9-C37A-444C-B026-0EFB1BFF877A}"/>
              </a:ext>
            </a:extLst>
          </p:cNvPr>
          <p:cNvSpPr>
            <a:spLocks noChangeAspect="1"/>
          </p:cNvSpPr>
          <p:nvPr/>
        </p:nvSpPr>
        <p:spPr>
          <a:xfrm>
            <a:off x="5273618" y="4693048"/>
            <a:ext cx="138312" cy="1371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FE3C822-7BE9-47A7-9652-BB0D580236B2}"/>
              </a:ext>
            </a:extLst>
          </p:cNvPr>
          <p:cNvSpPr>
            <a:spLocks noChangeAspect="1"/>
          </p:cNvSpPr>
          <p:nvPr/>
        </p:nvSpPr>
        <p:spPr>
          <a:xfrm>
            <a:off x="5273618" y="4940850"/>
            <a:ext cx="138312" cy="13716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8">
            <a:extLst>
              <a:ext uri="{FF2B5EF4-FFF2-40B4-BE49-F238E27FC236}">
                <a16:creationId xmlns:a16="http://schemas.microsoft.com/office/drawing/2014/main" id="{2BC311EF-4910-460B-A00B-7C0DFCB8E6DF}"/>
              </a:ext>
            </a:extLst>
          </p:cNvPr>
          <p:cNvSpPr txBox="1">
            <a:spLocks/>
          </p:cNvSpPr>
          <p:nvPr/>
        </p:nvSpPr>
        <p:spPr>
          <a:xfrm>
            <a:off x="362973" y="655616"/>
            <a:ext cx="8259602" cy="4287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b="1" kern="1200" cap="small" baseline="0">
                <a:solidFill>
                  <a:schemeClr val="tx1"/>
                </a:solidFill>
                <a:latin typeface="Verdana" panose="020B0604030504040204" pitchFamily="34" charset="0"/>
                <a:ea typeface="Verdana" panose="020B0604030504040204" pitchFamily="34" charset="0"/>
                <a:cs typeface="+mj-cs"/>
              </a:defRPr>
            </a:lvl1pPr>
          </a:lstStyle>
          <a:p>
            <a:r>
              <a:rPr lang="en-US" dirty="0"/>
              <a:t>RPOs BY MARKET SECTOR – 12/31/22 </a:t>
            </a:r>
          </a:p>
        </p:txBody>
      </p:sp>
      <p:sp>
        <p:nvSpPr>
          <p:cNvPr id="34" name="Text Box 2">
            <a:extLst>
              <a:ext uri="{FF2B5EF4-FFF2-40B4-BE49-F238E27FC236}">
                <a16:creationId xmlns:a16="http://schemas.microsoft.com/office/drawing/2014/main" id="{2BC3FE7F-F358-4C52-989A-CF29961BF19A}"/>
              </a:ext>
            </a:extLst>
          </p:cNvPr>
          <p:cNvSpPr txBox="1">
            <a:spLocks noChangeArrowheads="1"/>
          </p:cNvSpPr>
          <p:nvPr/>
        </p:nvSpPr>
        <p:spPr bwMode="auto">
          <a:xfrm>
            <a:off x="6043710" y="2501071"/>
            <a:ext cx="179228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900" dirty="0">
                <a:latin typeface="Verdana" panose="020B0604030504040204" pitchFamily="34" charset="0"/>
                <a:ea typeface="Verdana" panose="020B0604030504040204" pitchFamily="34" charset="0"/>
                <a:cs typeface="Arial" pitchFamily="34" charset="0"/>
              </a:rPr>
              <a:t>($ Millions) (Unaudited)</a:t>
            </a:r>
            <a:r>
              <a:rPr lang="en-US" altLang="en-US" sz="900" dirty="0">
                <a:latin typeface="Verdana" panose="020B0604030504040204" pitchFamily="34" charset="0"/>
                <a:ea typeface="Verdana" panose="020B0604030504040204" pitchFamily="34" charset="0"/>
              </a:rPr>
              <a:t> </a:t>
            </a:r>
          </a:p>
          <a:p>
            <a:pPr algn="ctr"/>
            <a:r>
              <a:rPr lang="en-US" altLang="en-US" sz="1400" b="1" u="sng" dirty="0">
                <a:latin typeface="Verdana" panose="020B0604030504040204" pitchFamily="34" charset="0"/>
                <a:ea typeface="Verdana" panose="020B0604030504040204" pitchFamily="34" charset="0"/>
              </a:rPr>
              <a:t>12/31/22</a:t>
            </a:r>
          </a:p>
        </p:txBody>
      </p:sp>
      <p:graphicFrame>
        <p:nvGraphicFramePr>
          <p:cNvPr id="3" name="Object 2">
            <a:extLst>
              <a:ext uri="{FF2B5EF4-FFF2-40B4-BE49-F238E27FC236}">
                <a16:creationId xmlns:a16="http://schemas.microsoft.com/office/drawing/2014/main" id="{5C349DAA-93ED-4EE7-AEE0-A6139392815A}"/>
              </a:ext>
            </a:extLst>
          </p:cNvPr>
          <p:cNvGraphicFramePr>
            <a:graphicFrameLocks noChangeAspect="1"/>
          </p:cNvGraphicFramePr>
          <p:nvPr>
            <p:extLst>
              <p:ext uri="{D42A27DB-BD31-4B8C-83A1-F6EECF244321}">
                <p14:modId xmlns:p14="http://schemas.microsoft.com/office/powerpoint/2010/main" val="4170922528"/>
              </p:ext>
            </p:extLst>
          </p:nvPr>
        </p:nvGraphicFramePr>
        <p:xfrm>
          <a:off x="5600033" y="3180923"/>
          <a:ext cx="3136392" cy="2249424"/>
        </p:xfrm>
        <a:graphic>
          <a:graphicData uri="http://schemas.openxmlformats.org/presentationml/2006/ole">
            <mc:AlternateContent xmlns:mc="http://schemas.openxmlformats.org/markup-compatibility/2006">
              <mc:Choice xmlns:v="urn:schemas-microsoft-com:vml" Requires="v">
                <p:oleObj spid="_x0000_s1159" name="Worksheet" r:id="rId6" imgW="2743200" imgH="1971675" progId="Excel.Sheet.12">
                  <p:link updateAutomatic="1"/>
                </p:oleObj>
              </mc:Choice>
              <mc:Fallback>
                <p:oleObj name="Worksheet" r:id="rId6" imgW="2743200" imgH="1971675" progId="Excel.Sheet.12">
                  <p:link updateAutomatic="1"/>
                  <p:pic>
                    <p:nvPicPr>
                      <p:cNvPr id="0" name=""/>
                      <p:cNvPicPr/>
                      <p:nvPr/>
                    </p:nvPicPr>
                    <p:blipFill>
                      <a:blip r:embed="rId7"/>
                      <a:stretch>
                        <a:fillRect/>
                      </a:stretch>
                    </p:blipFill>
                    <p:spPr>
                      <a:xfrm>
                        <a:off x="5600033" y="3180923"/>
                        <a:ext cx="3136392" cy="2249424"/>
                      </a:xfrm>
                      <a:prstGeom prst="rect">
                        <a:avLst/>
                      </a:prstGeom>
                    </p:spPr>
                  </p:pic>
                </p:oleObj>
              </mc:Fallback>
            </mc:AlternateContent>
          </a:graphicData>
        </a:graphic>
      </p:graphicFrame>
    </p:spTree>
    <p:extLst>
      <p:ext uri="{BB962C8B-B14F-4D97-AF65-F5344CB8AC3E}">
        <p14:creationId xmlns:p14="http://schemas.microsoft.com/office/powerpoint/2010/main" val="1950652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ontent Placeholder 2">
            <a:extLst>
              <a:ext uri="{FF2B5EF4-FFF2-40B4-BE49-F238E27FC236}">
                <a16:creationId xmlns:a16="http://schemas.microsoft.com/office/drawing/2014/main" id="{B0AC9B46-4D1F-474C-AE3A-EB82411AF88B}"/>
              </a:ext>
            </a:extLst>
          </p:cNvPr>
          <p:cNvSpPr txBox="1">
            <a:spLocks/>
          </p:cNvSpPr>
          <p:nvPr/>
        </p:nvSpPr>
        <p:spPr>
          <a:xfrm>
            <a:off x="318621" y="1767788"/>
            <a:ext cx="3214314" cy="3601164"/>
          </a:xfrm>
          <a:prstGeom prst="rect">
            <a:avLst/>
          </a:prstGeom>
        </p:spPr>
        <p:txBody>
          <a:bodyPr>
            <a:normAutofit/>
          </a:bodyPr>
          <a:lstStyle>
            <a:lvl1pPr marL="228600" indent="-228600" algn="l" defTabSz="914400" rtl="0" eaLnBrk="1" latinLnBrk="0" hangingPunct="1">
              <a:lnSpc>
                <a:spcPct val="90000"/>
              </a:lnSpc>
              <a:spcBef>
                <a:spcPts val="1000"/>
              </a:spcBef>
              <a:buClr>
                <a:srgbClr val="007C85"/>
              </a:buClr>
              <a:buFont typeface="Verdana" panose="020B060403050404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07C85"/>
              </a:buClr>
              <a:buFont typeface="Wingdings" panose="05000000000000000000" pitchFamily="2" charset="2"/>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007C85"/>
              </a:buClr>
              <a:buFont typeface="Arial Narrow" panose="020B0606020202030204" pitchFamily="34" charset="0"/>
              <a:buChar char="−"/>
              <a:defRPr sz="16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07C85"/>
              </a:buClr>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007C85"/>
              </a:buClr>
              <a:buFont typeface="Wingdings" panose="05000000000000000000" pitchFamily="2" charset="2"/>
              <a:buChar char="§"/>
              <a:defRPr sz="12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dirty="0"/>
          </a:p>
          <a:p>
            <a:r>
              <a:rPr lang="en-US" sz="1300" b="1" dirty="0"/>
              <a:t>Traditional Commercial</a:t>
            </a:r>
          </a:p>
          <a:p>
            <a:pPr lvl="1"/>
            <a:r>
              <a:rPr lang="en-US" sz="1100" dirty="0"/>
              <a:t>Includes office, retail, restaurants, and warehouses</a:t>
            </a:r>
          </a:p>
          <a:p>
            <a:pPr marL="457200" lvl="1" indent="0">
              <a:buNone/>
            </a:pPr>
            <a:endParaRPr lang="en-US" sz="1200" dirty="0"/>
          </a:p>
          <a:p>
            <a:r>
              <a:rPr lang="en-US" sz="1300" b="1" dirty="0"/>
              <a:t>Telecommunications</a:t>
            </a:r>
          </a:p>
          <a:p>
            <a:pPr lvl="1"/>
            <a:r>
              <a:rPr lang="en-US" sz="1100" dirty="0"/>
              <a:t>Network &amp; communications infrastructure</a:t>
            </a:r>
          </a:p>
          <a:p>
            <a:pPr lvl="1"/>
            <a:r>
              <a:rPr lang="en-US" sz="1100" dirty="0"/>
              <a:t>Includes data centers, data and fiber projects, cabling, etc.</a:t>
            </a:r>
          </a:p>
          <a:p>
            <a:pPr marL="914400" lvl="2" indent="0">
              <a:buNone/>
            </a:pPr>
            <a:endParaRPr lang="en-US" sz="1200" dirty="0"/>
          </a:p>
          <a:p>
            <a:r>
              <a:rPr lang="en-US" sz="1300" b="1" dirty="0"/>
              <a:t>High-Tech</a:t>
            </a:r>
          </a:p>
          <a:p>
            <a:pPr lvl="1"/>
            <a:r>
              <a:rPr lang="en-US" sz="1100" dirty="0"/>
              <a:t>R&amp;D &amp; high-tech manufacturing</a:t>
            </a:r>
          </a:p>
          <a:p>
            <a:pPr lvl="1"/>
            <a:r>
              <a:rPr lang="en-US" sz="1100" dirty="0"/>
              <a:t>Includes semiconductor, biotech, life-sciences, pharmaceutical, and EV/battery plants </a:t>
            </a:r>
          </a:p>
        </p:txBody>
      </p:sp>
      <p:sp>
        <p:nvSpPr>
          <p:cNvPr id="11" name="Rectangle 10">
            <a:extLst>
              <a:ext uri="{FF2B5EF4-FFF2-40B4-BE49-F238E27FC236}">
                <a16:creationId xmlns:a16="http://schemas.microsoft.com/office/drawing/2014/main" id="{E741DA7A-8E17-4380-86A4-7E582CCB905D}"/>
              </a:ext>
            </a:extLst>
          </p:cNvPr>
          <p:cNvSpPr/>
          <p:nvPr/>
        </p:nvSpPr>
        <p:spPr bwMode="auto">
          <a:xfrm>
            <a:off x="6853756" y="6129793"/>
            <a:ext cx="2133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pitchFamily="-105" charset="0"/>
            </a:endParaRPr>
          </a:p>
        </p:txBody>
      </p:sp>
      <p:sp>
        <p:nvSpPr>
          <p:cNvPr id="9" name="Title 8">
            <a:extLst>
              <a:ext uri="{FF2B5EF4-FFF2-40B4-BE49-F238E27FC236}">
                <a16:creationId xmlns:a16="http://schemas.microsoft.com/office/drawing/2014/main" id="{4FE19122-D1DD-4FFB-94AD-BA69C70352D3}"/>
              </a:ext>
            </a:extLst>
          </p:cNvPr>
          <p:cNvSpPr>
            <a:spLocks noGrp="1"/>
          </p:cNvSpPr>
          <p:nvPr>
            <p:ph type="title"/>
          </p:nvPr>
        </p:nvSpPr>
        <p:spPr>
          <a:xfrm>
            <a:off x="362972" y="595224"/>
            <a:ext cx="8382676" cy="497771"/>
          </a:xfrm>
        </p:spPr>
        <p:txBody>
          <a:bodyPr>
            <a:noAutofit/>
          </a:bodyPr>
          <a:lstStyle/>
          <a:p>
            <a:r>
              <a:rPr lang="en-US" dirty="0"/>
              <a:t>RPO</a:t>
            </a:r>
            <a:r>
              <a:rPr lang="en-US" cap="none" dirty="0"/>
              <a:t>s</a:t>
            </a:r>
            <a:r>
              <a:rPr lang="en-US" dirty="0"/>
              <a:t> – Commercial SUBMARKETS</a:t>
            </a:r>
          </a:p>
        </p:txBody>
      </p:sp>
      <p:sp>
        <p:nvSpPr>
          <p:cNvPr id="86" name="Text Box 3">
            <a:extLst>
              <a:ext uri="{FF2B5EF4-FFF2-40B4-BE49-F238E27FC236}">
                <a16:creationId xmlns:a16="http://schemas.microsoft.com/office/drawing/2014/main" id="{4A5CD1E3-1975-46F6-96A0-039AE571995B}"/>
              </a:ext>
            </a:extLst>
          </p:cNvPr>
          <p:cNvSpPr txBox="1">
            <a:spLocks noChangeArrowheads="1"/>
          </p:cNvSpPr>
          <p:nvPr/>
        </p:nvSpPr>
        <p:spPr bwMode="auto">
          <a:xfrm>
            <a:off x="378628" y="1112263"/>
            <a:ext cx="14927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800">
                <a:latin typeface="Verdana" panose="020B0604030504040204" pitchFamily="34" charset="0"/>
                <a:ea typeface="Verdana" panose="020B0604030504040204" pitchFamily="34" charset="0"/>
              </a:defRPr>
            </a:lvl1pPr>
            <a:lvl2pPr marL="742950" indent="-285750">
              <a:defRPr sz="2400">
                <a:latin typeface="Times" pitchFamily="18" charset="0"/>
              </a:defRPr>
            </a:lvl2pPr>
            <a:lvl3pPr marL="1143000" indent="-228600">
              <a:defRPr sz="2400">
                <a:latin typeface="Times" pitchFamily="18" charset="0"/>
              </a:defRPr>
            </a:lvl3pPr>
            <a:lvl4pPr marL="1600200" indent="-228600">
              <a:defRPr sz="2400">
                <a:latin typeface="Times" pitchFamily="18" charset="0"/>
              </a:defRPr>
            </a:lvl4pPr>
            <a:lvl5pPr marL="2057400" indent="-228600">
              <a:defRPr sz="2400">
                <a:latin typeface="Times" pitchFamily="18" charset="0"/>
              </a:defRPr>
            </a:lvl5pPr>
            <a:lvl6pPr marL="2514600" indent="-228600" eaLnBrk="0" fontAlgn="base" hangingPunct="0">
              <a:spcBef>
                <a:spcPct val="0"/>
              </a:spcBef>
              <a:spcAft>
                <a:spcPct val="0"/>
              </a:spcAft>
              <a:defRPr sz="2400">
                <a:latin typeface="Times" pitchFamily="18" charset="0"/>
              </a:defRPr>
            </a:lvl6pPr>
            <a:lvl7pPr marL="2971800" indent="-228600" eaLnBrk="0" fontAlgn="base" hangingPunct="0">
              <a:spcBef>
                <a:spcPct val="0"/>
              </a:spcBef>
              <a:spcAft>
                <a:spcPct val="0"/>
              </a:spcAft>
              <a:defRPr sz="2400">
                <a:latin typeface="Times" pitchFamily="18" charset="0"/>
              </a:defRPr>
            </a:lvl7pPr>
            <a:lvl8pPr marL="3429000" indent="-228600" eaLnBrk="0" fontAlgn="base" hangingPunct="0">
              <a:spcBef>
                <a:spcPct val="0"/>
              </a:spcBef>
              <a:spcAft>
                <a:spcPct val="0"/>
              </a:spcAft>
              <a:defRPr sz="2400">
                <a:latin typeface="Times" pitchFamily="18" charset="0"/>
              </a:defRPr>
            </a:lvl8pPr>
            <a:lvl9pPr marL="3886200" indent="-228600" eaLnBrk="0" fontAlgn="base" hangingPunct="0">
              <a:spcBef>
                <a:spcPct val="0"/>
              </a:spcBef>
              <a:spcAft>
                <a:spcPct val="0"/>
              </a:spcAft>
              <a:defRPr sz="2400">
                <a:latin typeface="Times" pitchFamily="18" charset="0"/>
              </a:defRPr>
            </a:lvl9pPr>
          </a:lstStyle>
          <a:p>
            <a:r>
              <a:rPr lang="en-US" altLang="en-US" dirty="0"/>
              <a:t>($ Millions)  (Unaudited) </a:t>
            </a:r>
          </a:p>
        </p:txBody>
      </p:sp>
      <p:sp>
        <p:nvSpPr>
          <p:cNvPr id="89" name="TextBox 88">
            <a:extLst>
              <a:ext uri="{FF2B5EF4-FFF2-40B4-BE49-F238E27FC236}">
                <a16:creationId xmlns:a16="http://schemas.microsoft.com/office/drawing/2014/main" id="{7288517F-5815-4903-8F41-AE65B4BC2155}"/>
              </a:ext>
            </a:extLst>
          </p:cNvPr>
          <p:cNvSpPr txBox="1"/>
          <p:nvPr/>
        </p:nvSpPr>
        <p:spPr>
          <a:xfrm>
            <a:off x="366527" y="1681662"/>
            <a:ext cx="3064977" cy="276999"/>
          </a:xfrm>
          <a:prstGeom prst="rect">
            <a:avLst/>
          </a:prstGeom>
          <a:noFill/>
        </p:spPr>
        <p:txBody>
          <a:bodyPr wrap="square" lIns="91440" tIns="45720" rIns="91440" bIns="45720" rtlCol="0" anchor="t">
            <a:spAutoFit/>
          </a:bodyPr>
          <a:lstStyle/>
          <a:p>
            <a:pPr algn="ctr"/>
            <a:r>
              <a:rPr lang="en-US" sz="1200" b="1" dirty="0">
                <a:solidFill>
                  <a:srgbClr val="00616E"/>
                </a:solidFill>
                <a:latin typeface="Verdana"/>
                <a:ea typeface="Verdana"/>
                <a:cs typeface="Arial"/>
              </a:rPr>
              <a:t>Commercial Submarket Sectors</a:t>
            </a:r>
          </a:p>
        </p:txBody>
      </p:sp>
      <p:cxnSp>
        <p:nvCxnSpPr>
          <p:cNvPr id="90" name="Straight Connector 89">
            <a:extLst>
              <a:ext uri="{FF2B5EF4-FFF2-40B4-BE49-F238E27FC236}">
                <a16:creationId xmlns:a16="http://schemas.microsoft.com/office/drawing/2014/main" id="{E11B344B-2C2E-424B-B2FF-63FFAE6D0220}"/>
              </a:ext>
            </a:extLst>
          </p:cNvPr>
          <p:cNvCxnSpPr>
            <a:cxnSpLocks/>
          </p:cNvCxnSpPr>
          <p:nvPr/>
        </p:nvCxnSpPr>
        <p:spPr>
          <a:xfrm>
            <a:off x="429198" y="1954929"/>
            <a:ext cx="2939477" cy="0"/>
          </a:xfrm>
          <a:prstGeom prst="line">
            <a:avLst/>
          </a:prstGeom>
          <a:ln w="19050">
            <a:solidFill>
              <a:srgbClr val="26798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DD3DFE-7AA5-41B1-9735-876B57C1109B}"/>
              </a:ext>
            </a:extLst>
          </p:cNvPr>
          <p:cNvSpPr txBox="1"/>
          <p:nvPr/>
        </p:nvSpPr>
        <p:spPr>
          <a:xfrm>
            <a:off x="436076" y="5718313"/>
            <a:ext cx="8309572" cy="582019"/>
          </a:xfrm>
          <a:prstGeom prst="rect">
            <a:avLst/>
          </a:prstGeom>
          <a:noFill/>
        </p:spPr>
        <p:txBody>
          <a:bodyPr wrap="square" rtlCol="0">
            <a:spAutoFit/>
          </a:bodyPr>
          <a:lstStyle/>
          <a:p>
            <a:pPr marL="228600" indent="-228600">
              <a:lnSpc>
                <a:spcPct val="120000"/>
              </a:lnSpc>
              <a:spcBef>
                <a:spcPts val="1000"/>
              </a:spcBef>
              <a:buClr>
                <a:srgbClr val="007C85"/>
              </a:buClr>
              <a:buFont typeface="Verdana" panose="020B0604030504040204" pitchFamily="34" charset="0"/>
              <a:buChar char="»"/>
            </a:pPr>
            <a:r>
              <a:rPr lang="en-US" sz="1400" dirty="0">
                <a:latin typeface="Verdana"/>
                <a:ea typeface="Verdana"/>
                <a:cs typeface="Arial" panose="020B0604020202020204" pitchFamily="34" charset="0"/>
              </a:rPr>
              <a:t>Nearly 75% of the year-over-year growth in our commercial market sector RPOs is driven by the “Telecommunications” and the “High-Tech” submarket sectors</a:t>
            </a:r>
          </a:p>
        </p:txBody>
      </p:sp>
      <p:graphicFrame>
        <p:nvGraphicFramePr>
          <p:cNvPr id="3" name="Object 2">
            <a:extLst>
              <a:ext uri="{FF2B5EF4-FFF2-40B4-BE49-F238E27FC236}">
                <a16:creationId xmlns:a16="http://schemas.microsoft.com/office/drawing/2014/main" id="{A5918136-9A6D-4B86-AD75-9A7BCB9E4781}"/>
              </a:ext>
            </a:extLst>
          </p:cNvPr>
          <p:cNvGraphicFramePr>
            <a:graphicFrameLocks noChangeAspect="1"/>
          </p:cNvGraphicFramePr>
          <p:nvPr/>
        </p:nvGraphicFramePr>
        <p:xfrm>
          <a:off x="4567025" y="1238250"/>
          <a:ext cx="4568825" cy="4249738"/>
        </p:xfrm>
        <a:graphic>
          <a:graphicData uri="http://schemas.openxmlformats.org/presentationml/2006/ole">
            <mc:AlternateContent xmlns:mc="http://schemas.openxmlformats.org/markup-compatibility/2006">
              <mc:Choice xmlns:v="urn:schemas-microsoft-com:vml" Requires="v">
                <p:oleObj spid="_x0000_s4110" name="Worksheet" r:id="rId4" imgW="5095926" imgH="4924425" progId="Excel.Sheet.12">
                  <p:link updateAutomatic="1"/>
                </p:oleObj>
              </mc:Choice>
              <mc:Fallback>
                <p:oleObj name="Worksheet" r:id="rId4" imgW="5095926" imgH="4924425" progId="Excel.Sheet.12">
                  <p:link updateAutomatic="1"/>
                  <p:pic>
                    <p:nvPicPr>
                      <p:cNvPr id="3" name="Object 2">
                        <a:extLst>
                          <a:ext uri="{FF2B5EF4-FFF2-40B4-BE49-F238E27FC236}">
                            <a16:creationId xmlns:a16="http://schemas.microsoft.com/office/drawing/2014/main" id="{A5918136-9A6D-4B86-AD75-9A7BCB9E4781}"/>
                          </a:ext>
                        </a:extLst>
                      </p:cNvPr>
                      <p:cNvPicPr/>
                      <p:nvPr/>
                    </p:nvPicPr>
                    <p:blipFill>
                      <a:blip r:embed="rId5"/>
                      <a:stretch>
                        <a:fillRect/>
                      </a:stretch>
                    </p:blipFill>
                    <p:spPr>
                      <a:xfrm>
                        <a:off x="4567025" y="1238250"/>
                        <a:ext cx="4568825" cy="4249738"/>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EAA6866C-0E4A-4463-9888-5A24764F4844}"/>
              </a:ext>
            </a:extLst>
          </p:cNvPr>
          <p:cNvSpPr txBox="1"/>
          <p:nvPr/>
        </p:nvSpPr>
        <p:spPr>
          <a:xfrm>
            <a:off x="3261107" y="1313237"/>
            <a:ext cx="1553470" cy="646331"/>
          </a:xfrm>
          <a:prstGeom prst="rect">
            <a:avLst/>
          </a:prstGeom>
          <a:noFill/>
        </p:spPr>
        <p:txBody>
          <a:bodyPr wrap="square" lIns="91440" tIns="45720" rIns="91440" bIns="45720" rtlCol="0" anchor="t">
            <a:spAutoFit/>
          </a:bodyPr>
          <a:lstStyle/>
          <a:p>
            <a:pPr algn="ctr"/>
            <a:r>
              <a:rPr lang="en-US" sz="1200" b="1" dirty="0">
                <a:solidFill>
                  <a:srgbClr val="00616E"/>
                </a:solidFill>
                <a:latin typeface="Verdana"/>
                <a:ea typeface="Verdana"/>
                <a:cs typeface="Arial"/>
              </a:rPr>
              <a:t>Dec. 2022</a:t>
            </a:r>
          </a:p>
          <a:p>
            <a:pPr algn="ctr"/>
            <a:r>
              <a:rPr lang="en-US" sz="1200" b="1" dirty="0">
                <a:solidFill>
                  <a:srgbClr val="00616E"/>
                </a:solidFill>
                <a:latin typeface="Verdana"/>
                <a:ea typeface="Verdana"/>
                <a:cs typeface="Arial"/>
              </a:rPr>
              <a:t>vs.</a:t>
            </a:r>
          </a:p>
          <a:p>
            <a:pPr algn="ctr"/>
            <a:r>
              <a:rPr lang="en-US" sz="1200" b="1" dirty="0">
                <a:solidFill>
                  <a:srgbClr val="00616E"/>
                </a:solidFill>
                <a:latin typeface="Verdana"/>
                <a:ea typeface="Verdana"/>
                <a:cs typeface="Arial"/>
              </a:rPr>
              <a:t>Dec. 2021</a:t>
            </a:r>
          </a:p>
        </p:txBody>
      </p:sp>
      <p:cxnSp>
        <p:nvCxnSpPr>
          <p:cNvPr id="14" name="Straight Connector 13">
            <a:extLst>
              <a:ext uri="{FF2B5EF4-FFF2-40B4-BE49-F238E27FC236}">
                <a16:creationId xmlns:a16="http://schemas.microsoft.com/office/drawing/2014/main" id="{3FE5A431-66BE-4040-A48F-A378A6045DFE}"/>
              </a:ext>
            </a:extLst>
          </p:cNvPr>
          <p:cNvCxnSpPr>
            <a:cxnSpLocks/>
          </p:cNvCxnSpPr>
          <p:nvPr/>
        </p:nvCxnSpPr>
        <p:spPr>
          <a:xfrm>
            <a:off x="3575638" y="1961673"/>
            <a:ext cx="914400" cy="0"/>
          </a:xfrm>
          <a:prstGeom prst="line">
            <a:avLst/>
          </a:prstGeom>
          <a:ln w="19050">
            <a:solidFill>
              <a:srgbClr val="26798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C824B8-59FD-40B5-8C65-613BB4BBA6A3}"/>
              </a:ext>
            </a:extLst>
          </p:cNvPr>
          <p:cNvSpPr txBox="1"/>
          <p:nvPr/>
        </p:nvSpPr>
        <p:spPr>
          <a:xfrm>
            <a:off x="3640375" y="2941396"/>
            <a:ext cx="808896" cy="276999"/>
          </a:xfrm>
          <a:prstGeom prst="rect">
            <a:avLst/>
          </a:prstGeom>
          <a:noFill/>
        </p:spPr>
        <p:txBody>
          <a:bodyPr wrap="square">
            <a:spAutoFit/>
          </a:bodyPr>
          <a:lstStyle/>
          <a:p>
            <a:pPr algn="ctr"/>
            <a:r>
              <a:rPr lang="en-US" sz="1200" b="1" dirty="0">
                <a:latin typeface="Verdana" panose="020B0604030504040204" pitchFamily="34" charset="0"/>
                <a:ea typeface="Verdana" panose="020B0604030504040204" pitchFamily="34" charset="0"/>
              </a:rPr>
              <a:t>111%</a:t>
            </a:r>
          </a:p>
        </p:txBody>
      </p:sp>
      <p:sp>
        <p:nvSpPr>
          <p:cNvPr id="17" name="TextBox 16">
            <a:extLst>
              <a:ext uri="{FF2B5EF4-FFF2-40B4-BE49-F238E27FC236}">
                <a16:creationId xmlns:a16="http://schemas.microsoft.com/office/drawing/2014/main" id="{139C70ED-6D09-4D36-81F9-AA16DDFEF385}"/>
              </a:ext>
            </a:extLst>
          </p:cNvPr>
          <p:cNvSpPr txBox="1"/>
          <p:nvPr/>
        </p:nvSpPr>
        <p:spPr>
          <a:xfrm>
            <a:off x="3634505" y="4232159"/>
            <a:ext cx="808896" cy="276999"/>
          </a:xfrm>
          <a:prstGeom prst="rect">
            <a:avLst/>
          </a:prstGeom>
          <a:noFill/>
        </p:spPr>
        <p:txBody>
          <a:bodyPr wrap="square">
            <a:spAutoFit/>
          </a:bodyPr>
          <a:lstStyle/>
          <a:p>
            <a:pPr algn="ctr"/>
            <a:r>
              <a:rPr lang="en-US" sz="1200" b="1" dirty="0">
                <a:latin typeface="Verdana" panose="020B0604030504040204" pitchFamily="34" charset="0"/>
                <a:ea typeface="Verdana" panose="020B0604030504040204" pitchFamily="34" charset="0"/>
              </a:rPr>
              <a:t>108%</a:t>
            </a:r>
          </a:p>
        </p:txBody>
      </p:sp>
      <p:sp>
        <p:nvSpPr>
          <p:cNvPr id="18" name="TextBox 17">
            <a:extLst>
              <a:ext uri="{FF2B5EF4-FFF2-40B4-BE49-F238E27FC236}">
                <a16:creationId xmlns:a16="http://schemas.microsoft.com/office/drawing/2014/main" id="{6B5C3396-4DE7-46DC-8336-3FB103C9EA0E}"/>
              </a:ext>
            </a:extLst>
          </p:cNvPr>
          <p:cNvSpPr txBox="1"/>
          <p:nvPr/>
        </p:nvSpPr>
        <p:spPr>
          <a:xfrm>
            <a:off x="3676631" y="2058580"/>
            <a:ext cx="709251" cy="276999"/>
          </a:xfrm>
          <a:prstGeom prst="rect">
            <a:avLst/>
          </a:prstGeom>
          <a:noFill/>
        </p:spPr>
        <p:txBody>
          <a:bodyPr wrap="square">
            <a:spAutoFit/>
          </a:bodyPr>
          <a:lstStyle/>
          <a:p>
            <a:pPr algn="ctr"/>
            <a:r>
              <a:rPr lang="en-US" sz="1200" b="1" dirty="0">
                <a:latin typeface="Verdana" panose="020B0604030504040204" pitchFamily="34" charset="0"/>
                <a:ea typeface="Verdana" panose="020B0604030504040204" pitchFamily="34" charset="0"/>
              </a:rPr>
              <a:t>21%</a:t>
            </a:r>
          </a:p>
        </p:txBody>
      </p:sp>
    </p:spTree>
    <p:extLst>
      <p:ext uri="{BB962C8B-B14F-4D97-AF65-F5344CB8AC3E}">
        <p14:creationId xmlns:p14="http://schemas.microsoft.com/office/powerpoint/2010/main" val="4027227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9583B1-F366-4745-A016-212409D5B2D2}"/>
              </a:ext>
            </a:extLst>
          </p:cNvPr>
          <p:cNvSpPr/>
          <p:nvPr/>
        </p:nvSpPr>
        <p:spPr>
          <a:xfrm>
            <a:off x="7405839" y="6046657"/>
            <a:ext cx="1738161" cy="811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B774FF4-FFDA-41A0-8F6E-9D26816B0851}"/>
              </a:ext>
            </a:extLst>
          </p:cNvPr>
          <p:cNvSpPr>
            <a:spLocks noGrp="1"/>
          </p:cNvSpPr>
          <p:nvPr>
            <p:ph type="title"/>
          </p:nvPr>
        </p:nvSpPr>
        <p:spPr>
          <a:xfrm>
            <a:off x="361240" y="615237"/>
            <a:ext cx="8065526" cy="470869"/>
          </a:xfrm>
        </p:spPr>
        <p:txBody>
          <a:bodyPr/>
          <a:lstStyle/>
          <a:p>
            <a:r>
              <a:rPr lang="en-US" dirty="0"/>
              <a:t>PRIORITIZING SUSTAINABILITY</a:t>
            </a:r>
          </a:p>
        </p:txBody>
      </p:sp>
      <p:graphicFrame>
        <p:nvGraphicFramePr>
          <p:cNvPr id="4" name="Table 3">
            <a:extLst>
              <a:ext uri="{FF2B5EF4-FFF2-40B4-BE49-F238E27FC236}">
                <a16:creationId xmlns:a16="http://schemas.microsoft.com/office/drawing/2014/main" id="{36389EC0-AF30-4A0B-A3D8-B30DB803DC28}"/>
              </a:ext>
            </a:extLst>
          </p:cNvPr>
          <p:cNvGraphicFramePr>
            <a:graphicFrameLocks noGrp="1"/>
          </p:cNvGraphicFramePr>
          <p:nvPr>
            <p:extLst>
              <p:ext uri="{D42A27DB-BD31-4B8C-83A1-F6EECF244321}">
                <p14:modId xmlns:p14="http://schemas.microsoft.com/office/powerpoint/2010/main" val="2840733243"/>
              </p:ext>
            </p:extLst>
          </p:nvPr>
        </p:nvGraphicFramePr>
        <p:xfrm>
          <a:off x="457200" y="1961067"/>
          <a:ext cx="8229600" cy="1524000"/>
        </p:xfrm>
        <a:graphic>
          <a:graphicData uri="http://schemas.openxmlformats.org/drawingml/2006/table">
            <a:tbl>
              <a:tblPr firstRow="1" bandRow="1">
                <a:tableStyleId>{5C22544A-7EE6-4342-B048-85BDC9FD1C3A}</a:tableStyleId>
              </a:tblPr>
              <a:tblGrid>
                <a:gridCol w="5960542">
                  <a:extLst>
                    <a:ext uri="{9D8B030D-6E8A-4147-A177-3AD203B41FA5}">
                      <a16:colId xmlns:a16="http://schemas.microsoft.com/office/drawing/2014/main" val="2033426893"/>
                    </a:ext>
                  </a:extLst>
                </a:gridCol>
                <a:gridCol w="2269058">
                  <a:extLst>
                    <a:ext uri="{9D8B030D-6E8A-4147-A177-3AD203B41FA5}">
                      <a16:colId xmlns:a16="http://schemas.microsoft.com/office/drawing/2014/main" val="4114164466"/>
                    </a:ext>
                  </a:extLst>
                </a:gridCol>
              </a:tblGrid>
              <a:tr h="1524000">
                <a:tc>
                  <a:txBody>
                    <a:bodyPr/>
                    <a:lstStyle/>
                    <a:p>
                      <a:pPr marL="171450" indent="-171450" algn="l" defTabSz="914400" rtl="0" eaLnBrk="1" latinLnBrk="0" hangingPunct="1">
                        <a:spcBef>
                          <a:spcPts val="1200"/>
                        </a:spcBef>
                        <a:spcAft>
                          <a:spcPts val="1200"/>
                        </a:spcAft>
                        <a:buClr>
                          <a:srgbClr val="007C85"/>
                        </a:buClr>
                        <a:buFont typeface="Verdana" panose="020B0604030504040204" pitchFamily="34" charset="0"/>
                        <a:buChar char="»"/>
                      </a:pPr>
                      <a:r>
                        <a:rPr lang="en-US" sz="1200" b="1" kern="0" dirty="0">
                          <a:solidFill>
                            <a:schemeClr val="tx1"/>
                          </a:solidFill>
                          <a:latin typeface="Arial Narrow" panose="020B0606020202030204" pitchFamily="34" charset="0"/>
                          <a:ea typeface="+mn-ea"/>
                          <a:cs typeface="Arial" panose="020B0604020202020204" pitchFamily="34" charset="0"/>
                        </a:rPr>
                        <a:t>Aligned our sustainability reporting with the Sustainability Accounting Standards Board (SASB) standard for the </a:t>
                      </a:r>
                      <a:r>
                        <a:rPr lang="en-US" sz="1200" b="1" i="1" kern="0" dirty="0">
                          <a:solidFill>
                            <a:schemeClr val="tx1"/>
                          </a:solidFill>
                          <a:latin typeface="Arial Narrow" panose="020B0606020202030204" pitchFamily="34" charset="0"/>
                          <a:ea typeface="+mn-ea"/>
                          <a:cs typeface="Arial" panose="020B0604020202020204" pitchFamily="34" charset="0"/>
                        </a:rPr>
                        <a:t>Engineering &amp; Construction Services</a:t>
                      </a:r>
                      <a:r>
                        <a:rPr lang="en-US" sz="1200" b="1" kern="0" dirty="0">
                          <a:solidFill>
                            <a:schemeClr val="tx1"/>
                          </a:solidFill>
                          <a:latin typeface="Arial Narrow" panose="020B0606020202030204" pitchFamily="34" charset="0"/>
                          <a:ea typeface="+mn-ea"/>
                          <a:cs typeface="Arial" panose="020B0604020202020204" pitchFamily="34" charset="0"/>
                        </a:rPr>
                        <a:t> industry, in-line with our shareholders’ expectations and our commitment to strong sustainability practices</a:t>
                      </a:r>
                    </a:p>
                    <a:p>
                      <a:pPr marL="171450" indent="-171450" algn="l" defTabSz="914400" rtl="0" eaLnBrk="1" latinLnBrk="0" hangingPunct="1">
                        <a:spcBef>
                          <a:spcPts val="1200"/>
                        </a:spcBef>
                        <a:spcAft>
                          <a:spcPts val="1200"/>
                        </a:spcAft>
                        <a:buClr>
                          <a:srgbClr val="007C85"/>
                        </a:buClr>
                        <a:buFont typeface="Verdana" panose="020B0604030504040204" pitchFamily="34" charset="0"/>
                        <a:buChar char="»"/>
                      </a:pPr>
                      <a:r>
                        <a:rPr lang="en-US" sz="1200" b="1" kern="0" dirty="0">
                          <a:solidFill>
                            <a:schemeClr val="tx1"/>
                          </a:solidFill>
                          <a:latin typeface="Arial Narrow" panose="020B0606020202030204" pitchFamily="34" charset="0"/>
                          <a:ea typeface="+mn-ea"/>
                          <a:cs typeface="Arial" panose="020B0604020202020204" pitchFamily="34" charset="0"/>
                        </a:rPr>
                        <a:t>Incorporated guidance from the recommendations of the Task Force on Climate-Related Financial Disclosures (TCFD) to disclose scope 1, scope 2, and scope 3 greenhouse gas emissions metrics and set forward-looking reduction goals for scope 1 and scope 2</a:t>
                      </a:r>
                    </a:p>
                  </a:txBody>
                  <a:tcPr anchor="ctr">
                    <a:lnL w="19050" cap="flat" cmpd="sng" algn="ctr">
                      <a:solidFill>
                        <a:srgbClr val="005359"/>
                      </a:solidFill>
                      <a:prstDash val="solid"/>
                      <a:round/>
                      <a:headEnd type="none" w="med" len="med"/>
                      <a:tailEnd type="none" w="med" len="med"/>
                    </a:lnL>
                    <a:lnT w="19050" cap="flat" cmpd="sng" algn="ctr">
                      <a:solidFill>
                        <a:srgbClr val="005359"/>
                      </a:solidFill>
                      <a:prstDash val="solid"/>
                      <a:round/>
                      <a:headEnd type="none" w="med" len="med"/>
                      <a:tailEnd type="none" w="med" len="med"/>
                    </a:lnT>
                    <a:lnB w="19050" cap="flat" cmpd="sng" algn="ctr">
                      <a:solidFill>
                        <a:srgbClr val="005359"/>
                      </a:solidFill>
                      <a:prstDash val="solid"/>
                      <a:round/>
                      <a:headEnd type="none" w="med" len="med"/>
                      <a:tailEnd type="none" w="med" len="med"/>
                    </a:lnB>
                    <a:noFill/>
                  </a:tcPr>
                </a:tc>
                <a:tc>
                  <a:txBody>
                    <a:bodyPr/>
                    <a:lstStyle/>
                    <a:p>
                      <a:pPr>
                        <a:spcBef>
                          <a:spcPts val="800"/>
                        </a:spcBef>
                        <a:spcAft>
                          <a:spcPts val="800"/>
                        </a:spcAft>
                      </a:pPr>
                      <a:endParaRPr lang="en-US" b="0" dirty="0"/>
                    </a:p>
                  </a:txBody>
                  <a:tcPr>
                    <a:lnR w="19050" cap="flat" cmpd="sng" algn="ctr">
                      <a:solidFill>
                        <a:srgbClr val="005359"/>
                      </a:solidFill>
                      <a:prstDash val="solid"/>
                      <a:round/>
                      <a:headEnd type="none" w="med" len="med"/>
                      <a:tailEnd type="none" w="med" len="med"/>
                    </a:lnR>
                    <a:lnT w="19050" cap="flat" cmpd="sng" algn="ctr">
                      <a:solidFill>
                        <a:srgbClr val="005359"/>
                      </a:solidFill>
                      <a:prstDash val="solid"/>
                      <a:round/>
                      <a:headEnd type="none" w="med" len="med"/>
                      <a:tailEnd type="none" w="med" len="med"/>
                    </a:lnT>
                    <a:lnB w="19050" cap="flat" cmpd="sng" algn="ctr">
                      <a:solidFill>
                        <a:srgbClr val="005359"/>
                      </a:solidFill>
                      <a:prstDash val="solid"/>
                      <a:round/>
                      <a:headEnd type="none" w="med" len="med"/>
                      <a:tailEnd type="none" w="med" len="med"/>
                    </a:lnB>
                    <a:noFill/>
                  </a:tcPr>
                </a:tc>
                <a:extLst>
                  <a:ext uri="{0D108BD9-81ED-4DB2-BD59-A6C34878D82A}">
                    <a16:rowId xmlns:a16="http://schemas.microsoft.com/office/drawing/2014/main" val="4289546348"/>
                  </a:ext>
                </a:extLst>
              </a:tr>
            </a:tbl>
          </a:graphicData>
        </a:graphic>
      </p:graphicFrame>
      <p:sp>
        <p:nvSpPr>
          <p:cNvPr id="6" name="TextBox 5">
            <a:extLst>
              <a:ext uri="{FF2B5EF4-FFF2-40B4-BE49-F238E27FC236}">
                <a16:creationId xmlns:a16="http://schemas.microsoft.com/office/drawing/2014/main" id="{9CDF9E54-4089-46FF-A91C-F224E9649212}"/>
              </a:ext>
            </a:extLst>
          </p:cNvPr>
          <p:cNvSpPr txBox="1"/>
          <p:nvPr/>
        </p:nvSpPr>
        <p:spPr>
          <a:xfrm>
            <a:off x="356556" y="1211102"/>
            <a:ext cx="8534400" cy="307754"/>
          </a:xfrm>
          <a:prstGeom prst="rect">
            <a:avLst/>
          </a:prstGeom>
          <a:noFill/>
        </p:spPr>
        <p:txBody>
          <a:bodyPr wrap="square" lIns="91418" tIns="45709" rIns="91418" bIns="45709" rtlCol="0">
            <a:spAutoFit/>
          </a:bodyPr>
          <a:lstStyle/>
          <a:p>
            <a:pPr defTabSz="914186"/>
            <a:r>
              <a:rPr lang="en-US" sz="1400" b="1" dirty="0">
                <a:solidFill>
                  <a:srgbClr val="005359"/>
                </a:solidFill>
                <a:latin typeface="Arial Narrow" panose="020B0606020202030204" pitchFamily="34" charset="0"/>
                <a:cs typeface="Arial" panose="020B0604020202020204" pitchFamily="34" charset="0"/>
              </a:rPr>
              <a:t>Our </a:t>
            </a:r>
            <a:r>
              <a:rPr lang="en-US" sz="1400" b="1" i="1" u="sng" dirty="0">
                <a:solidFill>
                  <a:srgbClr val="005359"/>
                </a:solidFill>
                <a:latin typeface="Arial Narrow" panose="020B0606020202030204" pitchFamily="34" charset="0"/>
                <a:cs typeface="Arial" panose="020B0604020202020204" pitchFamily="34" charset="0"/>
              </a:rPr>
              <a:t>Mission First</a:t>
            </a:r>
            <a:r>
              <a:rPr lang="en-US" sz="1400" b="1" dirty="0">
                <a:solidFill>
                  <a:srgbClr val="005359"/>
                </a:solidFill>
                <a:latin typeface="Arial Narrow" panose="020B0606020202030204" pitchFamily="34" charset="0"/>
                <a:cs typeface="Arial" panose="020B0604020202020204" pitchFamily="34" charset="0"/>
              </a:rPr>
              <a:t>, </a:t>
            </a:r>
            <a:r>
              <a:rPr lang="en-US" sz="1400" b="1" i="1" u="sng" dirty="0">
                <a:solidFill>
                  <a:srgbClr val="005359"/>
                </a:solidFill>
                <a:latin typeface="Arial Narrow" panose="020B0606020202030204" pitchFamily="34" charset="0"/>
                <a:cs typeface="Arial" panose="020B0604020202020204" pitchFamily="34" charset="0"/>
              </a:rPr>
              <a:t>People Always </a:t>
            </a:r>
            <a:r>
              <a:rPr lang="en-US" sz="1400" b="1" dirty="0">
                <a:solidFill>
                  <a:srgbClr val="005359"/>
                </a:solidFill>
                <a:latin typeface="Arial Narrow" panose="020B0606020202030204" pitchFamily="34" charset="0"/>
                <a:cs typeface="Arial" panose="020B0604020202020204" pitchFamily="34" charset="0"/>
              </a:rPr>
              <a:t>values continue to guide our sustainability strategy</a:t>
            </a:r>
            <a:endParaRPr lang="en-US" sz="1400" dirty="0">
              <a:solidFill>
                <a:srgbClr val="000000"/>
              </a:solidFill>
              <a:latin typeface="Arial Narrow" panose="020B0606020202030204" pitchFamily="34" charset="0"/>
            </a:endParaRPr>
          </a:p>
        </p:txBody>
      </p:sp>
      <p:pic>
        <p:nvPicPr>
          <p:cNvPr id="7" name="Picture 4" descr="SASB Unifies Accounting and Sustainability | The Graduate Baruchian">
            <a:extLst>
              <a:ext uri="{FF2B5EF4-FFF2-40B4-BE49-F238E27FC236}">
                <a16:creationId xmlns:a16="http://schemas.microsoft.com/office/drawing/2014/main" id="{1F3A04C7-2089-4B72-8BED-49B0245D7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2047330"/>
            <a:ext cx="621875" cy="6218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655FD32-C95E-4AA6-8A44-0CBE2CDA3E14}"/>
              </a:ext>
            </a:extLst>
          </p:cNvPr>
          <p:cNvSpPr/>
          <p:nvPr/>
        </p:nvSpPr>
        <p:spPr bwMode="auto">
          <a:xfrm>
            <a:off x="961692" y="4005045"/>
            <a:ext cx="2798816" cy="917852"/>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007474"/>
                </a:solidFill>
                <a:latin typeface="Arial Narrow" panose="020B0606020202030204" pitchFamily="34" charset="0"/>
              </a:rPr>
              <a:t>30-40%</a:t>
            </a:r>
          </a:p>
          <a:p>
            <a:pPr algn="ctr" defTabSz="914293" eaLnBrk="0" fontAlgn="base" hangingPunct="0">
              <a:spcBef>
                <a:spcPct val="0"/>
              </a:spcBef>
              <a:spcAft>
                <a:spcPct val="0"/>
              </a:spcAft>
            </a:pPr>
            <a:r>
              <a:rPr lang="en-US" sz="1100" b="1" i="1" dirty="0">
                <a:latin typeface="Arial Narrow" panose="020B0606020202030204" pitchFamily="34" charset="0"/>
              </a:rPr>
              <a:t>Per capita reduction in carbon-based fuel consumption across service fleet</a:t>
            </a:r>
          </a:p>
        </p:txBody>
      </p:sp>
      <p:sp>
        <p:nvSpPr>
          <p:cNvPr id="9" name="Rectangle 8">
            <a:extLst>
              <a:ext uri="{FF2B5EF4-FFF2-40B4-BE49-F238E27FC236}">
                <a16:creationId xmlns:a16="http://schemas.microsoft.com/office/drawing/2014/main" id="{FF7754A5-48E6-4BBA-8C91-8BF630D14087}"/>
              </a:ext>
            </a:extLst>
          </p:cNvPr>
          <p:cNvSpPr/>
          <p:nvPr/>
        </p:nvSpPr>
        <p:spPr bwMode="auto">
          <a:xfrm>
            <a:off x="875580" y="5120014"/>
            <a:ext cx="2971039" cy="827118"/>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007474"/>
                </a:solidFill>
                <a:latin typeface="Arial Narrow" panose="020B0606020202030204" pitchFamily="34" charset="0"/>
              </a:rPr>
              <a:t>20%</a:t>
            </a:r>
          </a:p>
          <a:p>
            <a:pPr algn="ctr" defTabSz="914293" eaLnBrk="0" fontAlgn="base" hangingPunct="0">
              <a:spcBef>
                <a:spcPct val="0"/>
              </a:spcBef>
              <a:spcAft>
                <a:spcPct val="0"/>
              </a:spcAft>
            </a:pPr>
            <a:r>
              <a:rPr lang="en-US" sz="1100" b="1" i="1" dirty="0">
                <a:latin typeface="Arial Narrow" panose="020B0606020202030204" pitchFamily="34" charset="0"/>
              </a:rPr>
              <a:t>Reduction in per capita scope 1 and scope 2 greenhouse gas output</a:t>
            </a:r>
          </a:p>
        </p:txBody>
      </p:sp>
      <p:pic>
        <p:nvPicPr>
          <p:cNvPr id="10" name="Picture 8" descr="Expression of Support for the Task Force on Climate-related Financial  Disclosures (TCFD) Recommendations | News 2020 | Kubota Global Site">
            <a:extLst>
              <a:ext uri="{FF2B5EF4-FFF2-40B4-BE49-F238E27FC236}">
                <a16:creationId xmlns:a16="http://schemas.microsoft.com/office/drawing/2014/main" id="{EAC1BB4F-9B2E-4BA4-9429-FD56ED40A0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022" y="3023051"/>
            <a:ext cx="1415831" cy="2619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6241B0-B9FE-4D09-A1B6-7EAB3D13CD02}"/>
              </a:ext>
            </a:extLst>
          </p:cNvPr>
          <p:cNvSpPr txBox="1">
            <a:spLocks/>
          </p:cNvSpPr>
          <p:nvPr/>
        </p:nvSpPr>
        <p:spPr bwMode="black">
          <a:xfrm>
            <a:off x="448574" y="1611845"/>
            <a:ext cx="8247888" cy="324765"/>
          </a:xfrm>
          <a:prstGeom prst="rect">
            <a:avLst/>
          </a:prstGeom>
          <a:solidFill>
            <a:srgbClr val="005359"/>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0" rIns="0" anchor="ctr"/>
          <a:lstStyle>
            <a:defPPr>
              <a:defRPr lang="en-US"/>
            </a:defPPr>
            <a:lvl1pPr algn="ctr">
              <a:defRPr sz="1600" b="1">
                <a:solidFill>
                  <a:schemeClr val="bg1"/>
                </a:solidFill>
                <a:latin typeface="Arial Narrow" panose="020B0606020202030204" pitchFamily="34" charset="0"/>
                <a:cs typeface="Arial" panose="020B0604020202020204" pitchFamily="34" charset="0"/>
              </a:defRPr>
            </a:lvl1pPr>
            <a:lvl2pPr>
              <a:defRPr>
                <a:solidFill>
                  <a:schemeClr val="lt1">
                    <a:hueOff val="0"/>
                    <a:satOff val="0"/>
                    <a:lumOff val="0"/>
                    <a:alphaOff val="0"/>
                  </a:schemeClr>
                </a:solidFill>
              </a:defRPr>
            </a:lvl2pPr>
            <a:lvl3pPr>
              <a:defRPr>
                <a:solidFill>
                  <a:schemeClr val="lt1">
                    <a:hueOff val="0"/>
                    <a:satOff val="0"/>
                    <a:lumOff val="0"/>
                    <a:alphaOff val="0"/>
                  </a:schemeClr>
                </a:solidFill>
              </a:defRPr>
            </a:lvl3pPr>
            <a:lvl4pPr>
              <a:defRPr>
                <a:solidFill>
                  <a:schemeClr val="lt1">
                    <a:hueOff val="0"/>
                    <a:satOff val="0"/>
                    <a:lumOff val="0"/>
                    <a:alphaOff val="0"/>
                  </a:schemeClr>
                </a:solidFill>
              </a:defRPr>
            </a:lvl4pPr>
            <a:lvl5pPr>
              <a:defRPr>
                <a:solidFill>
                  <a:schemeClr val="lt1">
                    <a:hueOff val="0"/>
                    <a:satOff val="0"/>
                    <a:lumOff val="0"/>
                    <a:alphaOff val="0"/>
                  </a:schemeClr>
                </a:solidFill>
              </a:defRPr>
            </a:lvl5pPr>
            <a:lvl6pPr>
              <a:defRPr>
                <a:solidFill>
                  <a:schemeClr val="lt1">
                    <a:hueOff val="0"/>
                    <a:satOff val="0"/>
                    <a:lumOff val="0"/>
                    <a:alphaOff val="0"/>
                  </a:schemeClr>
                </a:solidFill>
              </a:defRPr>
            </a:lvl6pPr>
            <a:lvl7pPr>
              <a:defRPr>
                <a:solidFill>
                  <a:schemeClr val="lt1">
                    <a:hueOff val="0"/>
                    <a:satOff val="0"/>
                    <a:lumOff val="0"/>
                    <a:alphaOff val="0"/>
                  </a:schemeClr>
                </a:solidFill>
              </a:defRPr>
            </a:lvl7pPr>
            <a:lvl8pPr>
              <a:defRPr>
                <a:solidFill>
                  <a:schemeClr val="lt1">
                    <a:hueOff val="0"/>
                    <a:satOff val="0"/>
                    <a:lumOff val="0"/>
                    <a:alphaOff val="0"/>
                  </a:schemeClr>
                </a:solidFill>
              </a:defRPr>
            </a:lvl8pPr>
            <a:lvl9pPr>
              <a:defRPr>
                <a:solidFill>
                  <a:schemeClr val="lt1">
                    <a:hueOff val="0"/>
                    <a:satOff val="0"/>
                    <a:lumOff val="0"/>
                    <a:alphaOff val="0"/>
                  </a:schemeClr>
                </a:solidFill>
              </a:defRPr>
            </a:lvl9pPr>
          </a:lstStyle>
          <a:p>
            <a:r>
              <a:rPr lang="en-US" sz="1400" dirty="0"/>
              <a:t>Recent Updates</a:t>
            </a:r>
          </a:p>
        </p:txBody>
      </p:sp>
      <p:sp>
        <p:nvSpPr>
          <p:cNvPr id="12" name="TextBox 11">
            <a:extLst>
              <a:ext uri="{FF2B5EF4-FFF2-40B4-BE49-F238E27FC236}">
                <a16:creationId xmlns:a16="http://schemas.microsoft.com/office/drawing/2014/main" id="{D08F3044-F1E5-4A03-9105-ED5E44FBE3AA}"/>
              </a:ext>
            </a:extLst>
          </p:cNvPr>
          <p:cNvSpPr txBox="1">
            <a:spLocks/>
          </p:cNvSpPr>
          <p:nvPr/>
        </p:nvSpPr>
        <p:spPr bwMode="black">
          <a:xfrm>
            <a:off x="448574" y="3627500"/>
            <a:ext cx="3822192" cy="324765"/>
          </a:xfrm>
          <a:prstGeom prst="rect">
            <a:avLst/>
          </a:prstGeom>
          <a:solidFill>
            <a:srgbClr val="007474"/>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0" rIns="0" anchor="ctr"/>
          <a:lstStyle>
            <a:defPPr>
              <a:defRPr lang="en-US"/>
            </a:defPPr>
            <a:lvl1pPr algn="ctr">
              <a:defRPr sz="1200" b="1">
                <a:solidFill>
                  <a:schemeClr val="bg1"/>
                </a:solidFill>
                <a:latin typeface="Arial Narrow" panose="020B0606020202030204" pitchFamily="34" charset="0"/>
                <a:cs typeface="Arial" panose="020B0604020202020204" pitchFamily="34" charset="0"/>
              </a:defRPr>
            </a:lvl1pPr>
          </a:lstStyle>
          <a:p>
            <a:r>
              <a:rPr lang="en-US" sz="1400" dirty="0"/>
              <a:t>Our Initial 2035 Energy and Emissions Goals</a:t>
            </a:r>
          </a:p>
        </p:txBody>
      </p:sp>
      <p:sp>
        <p:nvSpPr>
          <p:cNvPr id="13" name="TextBox 12">
            <a:extLst>
              <a:ext uri="{FF2B5EF4-FFF2-40B4-BE49-F238E27FC236}">
                <a16:creationId xmlns:a16="http://schemas.microsoft.com/office/drawing/2014/main" id="{A417C6D9-A5F3-4697-96F7-0CA282C3C5A1}"/>
              </a:ext>
            </a:extLst>
          </p:cNvPr>
          <p:cNvSpPr txBox="1"/>
          <p:nvPr/>
        </p:nvSpPr>
        <p:spPr bwMode="black">
          <a:xfrm>
            <a:off x="4783092" y="3626541"/>
            <a:ext cx="3922776" cy="315637"/>
          </a:xfrm>
          <a:prstGeom prst="rect">
            <a:avLst/>
          </a:prstGeom>
          <a:solidFill>
            <a:srgbClr val="99C0C5"/>
          </a:solidFill>
          <a:ln w="19050">
            <a:noFill/>
          </a:ln>
        </p:spPr>
        <p:txBody>
          <a:bodyPr wrap="square" lIns="91418" tIns="45709" rIns="91418" bIns="45709" rtlCol="0" anchor="ctr">
            <a:noAutofit/>
          </a:bodyPr>
          <a:lstStyle/>
          <a:p>
            <a:pPr algn="ctr" defTabSz="914186"/>
            <a:r>
              <a:rPr lang="en-US" sz="1400" b="1" dirty="0">
                <a:solidFill>
                  <a:srgbClr val="FFFFFF"/>
                </a:solidFill>
                <a:latin typeface="Arial Narrow" panose="020B0606020202030204" pitchFamily="34" charset="0"/>
                <a:cs typeface="Arial" panose="020B0604020202020204" pitchFamily="34" charset="0"/>
              </a:rPr>
              <a:t>Committed to the Health &amp; Safety of our Workforce</a:t>
            </a:r>
          </a:p>
        </p:txBody>
      </p:sp>
      <p:sp>
        <p:nvSpPr>
          <p:cNvPr id="14" name="TextBox 13">
            <a:extLst>
              <a:ext uri="{FF2B5EF4-FFF2-40B4-BE49-F238E27FC236}">
                <a16:creationId xmlns:a16="http://schemas.microsoft.com/office/drawing/2014/main" id="{3A130AA8-EDE4-4B06-950B-C7BF57BDE609}"/>
              </a:ext>
            </a:extLst>
          </p:cNvPr>
          <p:cNvSpPr txBox="1"/>
          <p:nvPr/>
        </p:nvSpPr>
        <p:spPr>
          <a:xfrm>
            <a:off x="4783092" y="4002737"/>
            <a:ext cx="3922777" cy="646309"/>
          </a:xfrm>
          <a:prstGeom prst="rect">
            <a:avLst/>
          </a:prstGeom>
          <a:noFill/>
        </p:spPr>
        <p:txBody>
          <a:bodyPr wrap="square" lIns="91418" tIns="45709" rIns="91418" bIns="45709" rtlCol="0">
            <a:spAutoFit/>
          </a:bodyPr>
          <a:lstStyle/>
          <a:p>
            <a:pPr marL="182880" indent="-182880">
              <a:spcBef>
                <a:spcPts val="400"/>
              </a:spcBef>
              <a:spcAft>
                <a:spcPts val="400"/>
              </a:spcAft>
              <a:buClr>
                <a:srgbClr val="00828A"/>
              </a:buClr>
              <a:buSzPct val="100000"/>
              <a:buFont typeface="Wingdings" pitchFamily="2" charset="2"/>
              <a:buChar char="§"/>
              <a:tabLst>
                <a:tab pos="1257300" algn="l"/>
                <a:tab pos="6286500" algn="l"/>
              </a:tabLst>
            </a:pPr>
            <a:r>
              <a:rPr lang="en-US" sz="1200" dirty="0">
                <a:latin typeface="Arial Narrow" panose="020B0606020202030204" pitchFamily="34" charset="0"/>
              </a:rPr>
              <a:t>We maintain a strong commitment to safety throughout our operations, </a:t>
            </a:r>
            <a:r>
              <a:rPr lang="en-US" sz="1200" b="1" dirty="0">
                <a:latin typeface="Arial Narrow" panose="020B0606020202030204" pitchFamily="34" charset="0"/>
              </a:rPr>
              <a:t>striving for a zero injury environment and culture across our 100 operating subsidiaries</a:t>
            </a:r>
          </a:p>
        </p:txBody>
      </p:sp>
      <p:sp>
        <p:nvSpPr>
          <p:cNvPr id="15" name="TextBox 14">
            <a:extLst>
              <a:ext uri="{FF2B5EF4-FFF2-40B4-BE49-F238E27FC236}">
                <a16:creationId xmlns:a16="http://schemas.microsoft.com/office/drawing/2014/main" id="{25FCAC50-7E67-410B-8D66-5C838ED3AF6F}"/>
              </a:ext>
            </a:extLst>
          </p:cNvPr>
          <p:cNvSpPr txBox="1"/>
          <p:nvPr/>
        </p:nvSpPr>
        <p:spPr bwMode="black">
          <a:xfrm>
            <a:off x="448574" y="6139733"/>
            <a:ext cx="8238744" cy="286943"/>
          </a:xfrm>
          <a:prstGeom prst="rect">
            <a:avLst/>
          </a:prstGeom>
          <a:solidFill>
            <a:srgbClr val="FFCC00"/>
          </a:solidFill>
          <a:ln w="19050">
            <a:solidFill>
              <a:srgbClr val="FFCC00"/>
            </a:solidFill>
          </a:ln>
        </p:spPr>
        <p:txBody>
          <a:bodyPr wrap="square" lIns="91418" tIns="45709" rIns="91418" bIns="45709" rtlCol="0" anchor="ctr">
            <a:noAutofit/>
          </a:bodyPr>
          <a:lstStyle/>
          <a:p>
            <a:pPr algn="ctr" defTabSz="914186"/>
            <a:r>
              <a:rPr lang="en-US" sz="1100" b="1" i="1" dirty="0">
                <a:latin typeface="Arial Narrow" panose="020B0606020202030204" pitchFamily="34" charset="0"/>
                <a:cs typeface="Arial" panose="020B0604020202020204" pitchFamily="34" charset="0"/>
              </a:rPr>
              <a:t>Our Board and management team continue to oversee our ESG practices and guide our strategy as we progress our goals and initiatives</a:t>
            </a:r>
          </a:p>
        </p:txBody>
      </p:sp>
      <p:sp>
        <p:nvSpPr>
          <p:cNvPr id="17" name="TextBox 16">
            <a:extLst>
              <a:ext uri="{FF2B5EF4-FFF2-40B4-BE49-F238E27FC236}">
                <a16:creationId xmlns:a16="http://schemas.microsoft.com/office/drawing/2014/main" id="{963CD178-AABF-4E4B-B7FF-F2FD576DD7E0}"/>
              </a:ext>
            </a:extLst>
          </p:cNvPr>
          <p:cNvSpPr txBox="1"/>
          <p:nvPr/>
        </p:nvSpPr>
        <p:spPr bwMode="black">
          <a:xfrm>
            <a:off x="5481824" y="4758704"/>
            <a:ext cx="1014831" cy="315637"/>
          </a:xfrm>
          <a:prstGeom prst="rect">
            <a:avLst/>
          </a:prstGeom>
          <a:noFill/>
          <a:ln w="19050">
            <a:solidFill>
              <a:srgbClr val="99C0C5"/>
            </a:solidFill>
          </a:ln>
        </p:spPr>
        <p:txBody>
          <a:bodyPr wrap="square" lIns="91418" tIns="45709" rIns="91418" bIns="45709" rtlCol="0" anchor="ctr">
            <a:noAutofit/>
          </a:bodyPr>
          <a:lstStyle/>
          <a:p>
            <a:pPr algn="ctr" defTabSz="914186"/>
            <a:r>
              <a:rPr lang="en-US" sz="1050" b="1" dirty="0">
                <a:latin typeface="Arial Narrow" panose="020B0606020202030204" pitchFamily="34" charset="0"/>
                <a:cs typeface="Arial" panose="020B0604020202020204" pitchFamily="34" charset="0"/>
              </a:rPr>
              <a:t>2022</a:t>
            </a:r>
          </a:p>
          <a:p>
            <a:pPr algn="ctr" defTabSz="914186"/>
            <a:r>
              <a:rPr lang="en-US" sz="1050" b="1" dirty="0">
                <a:latin typeface="Arial Narrow" panose="020B0606020202030204" pitchFamily="34" charset="0"/>
                <a:cs typeface="Arial" panose="020B0604020202020204" pitchFamily="34" charset="0"/>
              </a:rPr>
              <a:t>TRIR</a:t>
            </a:r>
          </a:p>
        </p:txBody>
      </p:sp>
      <p:sp>
        <p:nvSpPr>
          <p:cNvPr id="18" name="TextBox 17">
            <a:extLst>
              <a:ext uri="{FF2B5EF4-FFF2-40B4-BE49-F238E27FC236}">
                <a16:creationId xmlns:a16="http://schemas.microsoft.com/office/drawing/2014/main" id="{314A5058-506F-46B4-8B7E-4B90323997F5}"/>
              </a:ext>
            </a:extLst>
          </p:cNvPr>
          <p:cNvSpPr txBox="1"/>
          <p:nvPr/>
        </p:nvSpPr>
        <p:spPr bwMode="black">
          <a:xfrm>
            <a:off x="7138955" y="4758704"/>
            <a:ext cx="1014831" cy="315637"/>
          </a:xfrm>
          <a:prstGeom prst="rect">
            <a:avLst/>
          </a:prstGeom>
          <a:noFill/>
          <a:ln w="19050">
            <a:solidFill>
              <a:srgbClr val="99C0C5"/>
            </a:solidFill>
          </a:ln>
        </p:spPr>
        <p:txBody>
          <a:bodyPr wrap="square" lIns="91418" tIns="45709" rIns="91418" bIns="45709" rtlCol="0" anchor="ctr">
            <a:noAutofit/>
          </a:bodyPr>
          <a:lstStyle>
            <a:defPPr>
              <a:defRPr lang="en-US"/>
            </a:defPPr>
            <a:lvl1pPr algn="ctr" defTabSz="914186">
              <a:defRPr sz="1400" b="1">
                <a:latin typeface="Arial Narrow" panose="020B0606020202030204" pitchFamily="34" charset="0"/>
                <a:cs typeface="Arial" panose="020B0604020202020204" pitchFamily="34" charset="0"/>
              </a:defRPr>
            </a:lvl1pPr>
          </a:lstStyle>
          <a:p>
            <a:r>
              <a:rPr lang="en-US" sz="1050" dirty="0"/>
              <a:t>Industry Average</a:t>
            </a:r>
          </a:p>
        </p:txBody>
      </p:sp>
      <p:sp>
        <p:nvSpPr>
          <p:cNvPr id="19" name="Rectangle 18">
            <a:extLst>
              <a:ext uri="{FF2B5EF4-FFF2-40B4-BE49-F238E27FC236}">
                <a16:creationId xmlns:a16="http://schemas.microsoft.com/office/drawing/2014/main" id="{726DE75E-A6E0-4251-8249-AA8A698B0B96}"/>
              </a:ext>
            </a:extLst>
          </p:cNvPr>
          <p:cNvSpPr/>
          <p:nvPr/>
        </p:nvSpPr>
        <p:spPr bwMode="auto">
          <a:xfrm>
            <a:off x="5400117" y="5120014"/>
            <a:ext cx="1122416" cy="550563"/>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99C0C5"/>
                </a:solidFill>
                <a:latin typeface="Arial Narrow" panose="020B0606020202030204" pitchFamily="34" charset="0"/>
              </a:rPr>
              <a:t>1.2</a:t>
            </a:r>
            <a:endParaRPr lang="en-US" sz="1100" b="1" i="1" dirty="0">
              <a:solidFill>
                <a:srgbClr val="99C0C5"/>
              </a:solidFill>
              <a:latin typeface="Arial Narrow" panose="020B0606020202030204" pitchFamily="34" charset="0"/>
            </a:endParaRPr>
          </a:p>
        </p:txBody>
      </p:sp>
      <p:sp>
        <p:nvSpPr>
          <p:cNvPr id="21" name="Rectangle 20">
            <a:extLst>
              <a:ext uri="{FF2B5EF4-FFF2-40B4-BE49-F238E27FC236}">
                <a16:creationId xmlns:a16="http://schemas.microsoft.com/office/drawing/2014/main" id="{065C585B-D3BF-4BBF-AA91-A83D8D181919}"/>
              </a:ext>
            </a:extLst>
          </p:cNvPr>
          <p:cNvSpPr/>
          <p:nvPr/>
        </p:nvSpPr>
        <p:spPr bwMode="auto">
          <a:xfrm>
            <a:off x="7135972" y="5120014"/>
            <a:ext cx="1122416" cy="550563"/>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99C0C5"/>
                </a:solidFill>
                <a:latin typeface="Arial Narrow" panose="020B0606020202030204" pitchFamily="34" charset="0"/>
              </a:rPr>
              <a:t>2.7</a:t>
            </a:r>
            <a:endParaRPr lang="en-US" sz="1100" b="1" i="1" dirty="0">
              <a:solidFill>
                <a:srgbClr val="99C0C5"/>
              </a:solidFill>
              <a:latin typeface="Arial Narrow" panose="020B0606020202030204" pitchFamily="34" charset="0"/>
            </a:endParaRPr>
          </a:p>
        </p:txBody>
      </p:sp>
      <p:sp>
        <p:nvSpPr>
          <p:cNvPr id="22" name="TextBox 21">
            <a:extLst>
              <a:ext uri="{FF2B5EF4-FFF2-40B4-BE49-F238E27FC236}">
                <a16:creationId xmlns:a16="http://schemas.microsoft.com/office/drawing/2014/main" id="{1B3E49E8-FD3A-4F5B-80DF-129B3C00DF80}"/>
              </a:ext>
            </a:extLst>
          </p:cNvPr>
          <p:cNvSpPr txBox="1"/>
          <p:nvPr/>
        </p:nvSpPr>
        <p:spPr>
          <a:xfrm>
            <a:off x="4783092" y="5618667"/>
            <a:ext cx="3922776" cy="400087"/>
          </a:xfrm>
          <a:prstGeom prst="rect">
            <a:avLst/>
          </a:prstGeom>
          <a:noFill/>
        </p:spPr>
        <p:txBody>
          <a:bodyPr wrap="square" lIns="91418" tIns="45709" rIns="91418" bIns="45709" rtlCol="0">
            <a:spAutoFit/>
          </a:bodyPr>
          <a:lstStyle/>
          <a:p>
            <a:pPr algn="ctr">
              <a:spcBef>
                <a:spcPts val="400"/>
              </a:spcBef>
              <a:spcAft>
                <a:spcPts val="400"/>
              </a:spcAft>
              <a:buClr>
                <a:srgbClr val="00828A"/>
              </a:buClr>
              <a:buSzPct val="100000"/>
              <a:tabLst>
                <a:tab pos="1257300" algn="l"/>
                <a:tab pos="6286500" algn="l"/>
              </a:tabLst>
            </a:pPr>
            <a:r>
              <a:rPr lang="en-US" sz="1000" i="1" dirty="0">
                <a:latin typeface="Arial Narrow" panose="020B0606020202030204" pitchFamily="34" charset="0"/>
              </a:rPr>
              <a:t>We maintain our position as an industry leader in safety and continue to make progress toward our goal of zero workplace injuries</a:t>
            </a:r>
            <a:endParaRPr lang="en-US" sz="1000" b="1" i="1" dirty="0">
              <a:latin typeface="Arial Narrow" panose="020B0606020202030204" pitchFamily="34" charset="0"/>
            </a:endParaRPr>
          </a:p>
        </p:txBody>
      </p:sp>
    </p:spTree>
    <p:extLst>
      <p:ext uri="{BB962C8B-B14F-4D97-AF65-F5344CB8AC3E}">
        <p14:creationId xmlns:p14="http://schemas.microsoft.com/office/powerpoint/2010/main" val="59122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4B542-E78B-4A3B-9297-C1D735378630}"/>
              </a:ext>
            </a:extLst>
          </p:cNvPr>
          <p:cNvSpPr>
            <a:spLocks noGrp="1"/>
          </p:cNvSpPr>
          <p:nvPr>
            <p:ph type="title"/>
          </p:nvPr>
        </p:nvSpPr>
        <p:spPr>
          <a:xfrm>
            <a:off x="361239" y="569356"/>
            <a:ext cx="8065526" cy="516749"/>
          </a:xfrm>
        </p:spPr>
        <p:txBody>
          <a:bodyPr/>
          <a:lstStyle/>
          <a:p>
            <a:r>
              <a:rPr lang="en-US" dirty="0"/>
              <a:t>KEY FINANCIAL DATA – INCOME STATEMENT</a:t>
            </a:r>
          </a:p>
        </p:txBody>
      </p:sp>
      <p:sp>
        <p:nvSpPr>
          <p:cNvPr id="6" name="Text Box 3">
            <a:extLst>
              <a:ext uri="{FF2B5EF4-FFF2-40B4-BE49-F238E27FC236}">
                <a16:creationId xmlns:a16="http://schemas.microsoft.com/office/drawing/2014/main" id="{5735D1B5-017B-4BEE-BA5E-C4AA45E7D289}"/>
              </a:ext>
            </a:extLst>
          </p:cNvPr>
          <p:cNvSpPr txBox="1">
            <a:spLocks noChangeArrowheads="1"/>
          </p:cNvSpPr>
          <p:nvPr/>
        </p:nvSpPr>
        <p:spPr bwMode="auto">
          <a:xfrm>
            <a:off x="378628" y="1112263"/>
            <a:ext cx="25410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800" dirty="0">
                <a:latin typeface="Verdana" panose="020B0604030504040204" pitchFamily="34" charset="0"/>
                <a:ea typeface="Verdana" panose="020B0604030504040204" pitchFamily="34" charset="0"/>
              </a:rPr>
              <a:t>($ Thousands, except per share information) </a:t>
            </a:r>
          </a:p>
        </p:txBody>
      </p:sp>
      <p:graphicFrame>
        <p:nvGraphicFramePr>
          <p:cNvPr id="9" name="Object 8">
            <a:extLst>
              <a:ext uri="{FF2B5EF4-FFF2-40B4-BE49-F238E27FC236}">
                <a16:creationId xmlns:a16="http://schemas.microsoft.com/office/drawing/2014/main" id="{22D2A36E-90E1-4FE0-A56F-79F0AF8EB1F7}"/>
              </a:ext>
            </a:extLst>
          </p:cNvPr>
          <p:cNvGraphicFramePr>
            <a:graphicFrameLocks noChangeAspect="1"/>
          </p:cNvGraphicFramePr>
          <p:nvPr>
            <p:extLst>
              <p:ext uri="{D42A27DB-BD31-4B8C-83A1-F6EECF244321}">
                <p14:modId xmlns:p14="http://schemas.microsoft.com/office/powerpoint/2010/main" val="183560526"/>
              </p:ext>
            </p:extLst>
          </p:nvPr>
        </p:nvGraphicFramePr>
        <p:xfrm>
          <a:off x="527451" y="1675053"/>
          <a:ext cx="8092771" cy="2775567"/>
        </p:xfrm>
        <a:graphic>
          <a:graphicData uri="http://schemas.openxmlformats.org/presentationml/2006/ole">
            <mc:AlternateContent xmlns:mc="http://schemas.openxmlformats.org/markup-compatibility/2006">
              <mc:Choice xmlns:v="urn:schemas-microsoft-com:vml" Requires="v">
                <p:oleObj spid="_x0000_s2112" name="Worksheet" r:id="rId3" imgW="9886818" imgH="3390900" progId="Excel.Sheet.12">
                  <p:link updateAutomatic="1"/>
                </p:oleObj>
              </mc:Choice>
              <mc:Fallback>
                <p:oleObj name="Worksheet" r:id="rId3" imgW="9886818" imgH="3390900" progId="Excel.Sheet.12">
                  <p:link updateAutomatic="1"/>
                  <p:pic>
                    <p:nvPicPr>
                      <p:cNvPr id="2" name="Object 1">
                        <a:extLst>
                          <a:ext uri="{FF2B5EF4-FFF2-40B4-BE49-F238E27FC236}">
                            <a16:creationId xmlns:a16="http://schemas.microsoft.com/office/drawing/2014/main" id="{4215776A-8CFA-4334-B3F6-C60DD3A67CF0}"/>
                          </a:ext>
                        </a:extLst>
                      </p:cNvPr>
                      <p:cNvPicPr/>
                      <p:nvPr/>
                    </p:nvPicPr>
                    <p:blipFill>
                      <a:blip r:embed="rId4"/>
                      <a:stretch>
                        <a:fillRect/>
                      </a:stretch>
                    </p:blipFill>
                    <p:spPr>
                      <a:xfrm>
                        <a:off x="527451" y="1675053"/>
                        <a:ext cx="8092771" cy="2775567"/>
                      </a:xfrm>
                      <a:prstGeom prst="rect">
                        <a:avLst/>
                      </a:prstGeom>
                    </p:spPr>
                  </p:pic>
                </p:oleObj>
              </mc:Fallback>
            </mc:AlternateContent>
          </a:graphicData>
        </a:graphic>
      </p:graphicFrame>
    </p:spTree>
    <p:extLst>
      <p:ext uri="{BB962C8B-B14F-4D97-AF65-F5344CB8AC3E}">
        <p14:creationId xmlns:p14="http://schemas.microsoft.com/office/powerpoint/2010/main" val="306773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A0BC5-B775-425E-94A5-598737E71495}"/>
              </a:ext>
            </a:extLst>
          </p:cNvPr>
          <p:cNvSpPr>
            <a:spLocks noGrp="1"/>
          </p:cNvSpPr>
          <p:nvPr>
            <p:ph type="title"/>
          </p:nvPr>
        </p:nvSpPr>
        <p:spPr>
          <a:xfrm>
            <a:off x="361242" y="517595"/>
            <a:ext cx="8065526" cy="568507"/>
          </a:xfrm>
        </p:spPr>
        <p:txBody>
          <a:bodyPr/>
          <a:lstStyle/>
          <a:p>
            <a:r>
              <a:rPr lang="en-US" dirty="0"/>
              <a:t>KEY FINANCIAL DATA – BALANCE SHEET </a:t>
            </a:r>
          </a:p>
        </p:txBody>
      </p:sp>
      <p:sp>
        <p:nvSpPr>
          <p:cNvPr id="5" name="Text Box 3">
            <a:extLst>
              <a:ext uri="{FF2B5EF4-FFF2-40B4-BE49-F238E27FC236}">
                <a16:creationId xmlns:a16="http://schemas.microsoft.com/office/drawing/2014/main" id="{EC203488-DF67-4D27-9DE7-A3D9E5D3D4CE}"/>
              </a:ext>
            </a:extLst>
          </p:cNvPr>
          <p:cNvSpPr txBox="1">
            <a:spLocks noChangeArrowheads="1"/>
          </p:cNvSpPr>
          <p:nvPr/>
        </p:nvSpPr>
        <p:spPr bwMode="auto">
          <a:xfrm>
            <a:off x="378628" y="1112263"/>
            <a:ext cx="9701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800" dirty="0">
                <a:latin typeface="Verdana" panose="020B0604030504040204" pitchFamily="34" charset="0"/>
                <a:ea typeface="Verdana" panose="020B0604030504040204" pitchFamily="34" charset="0"/>
              </a:rPr>
              <a:t>($ Thousands) </a:t>
            </a:r>
          </a:p>
        </p:txBody>
      </p:sp>
      <p:graphicFrame>
        <p:nvGraphicFramePr>
          <p:cNvPr id="6" name="Object 5">
            <a:extLst>
              <a:ext uri="{FF2B5EF4-FFF2-40B4-BE49-F238E27FC236}">
                <a16:creationId xmlns:a16="http://schemas.microsoft.com/office/drawing/2014/main" id="{22CDBFE1-0FC9-49F0-B4E3-7477483CD46F}"/>
              </a:ext>
            </a:extLst>
          </p:cNvPr>
          <p:cNvGraphicFramePr>
            <a:graphicFrameLocks noChangeAspect="1"/>
          </p:cNvGraphicFramePr>
          <p:nvPr>
            <p:extLst>
              <p:ext uri="{D42A27DB-BD31-4B8C-83A1-F6EECF244321}">
                <p14:modId xmlns:p14="http://schemas.microsoft.com/office/powerpoint/2010/main" val="1198950084"/>
              </p:ext>
            </p:extLst>
          </p:nvPr>
        </p:nvGraphicFramePr>
        <p:xfrm>
          <a:off x="981075" y="1485900"/>
          <a:ext cx="7181850" cy="3886200"/>
        </p:xfrm>
        <a:graphic>
          <a:graphicData uri="http://schemas.openxmlformats.org/presentationml/2006/ole">
            <mc:AlternateContent xmlns:mc="http://schemas.openxmlformats.org/markup-compatibility/2006">
              <mc:Choice xmlns:v="urn:schemas-microsoft-com:vml" Requires="v">
                <p:oleObj spid="_x0000_s3135" name="Worksheet" r:id="rId3" imgW="7181747" imgH="3886200" progId="Excel.Sheet.12">
                  <p:link updateAutomatic="1"/>
                </p:oleObj>
              </mc:Choice>
              <mc:Fallback>
                <p:oleObj name="Worksheet" r:id="rId3" imgW="7181747" imgH="3886200" progId="Excel.Sheet.12">
                  <p:link updateAutomatic="1"/>
                  <p:pic>
                    <p:nvPicPr>
                      <p:cNvPr id="3" name="Object 2">
                        <a:extLst>
                          <a:ext uri="{FF2B5EF4-FFF2-40B4-BE49-F238E27FC236}">
                            <a16:creationId xmlns:a16="http://schemas.microsoft.com/office/drawing/2014/main" id="{D6816CA5-18B8-4EFD-A2D4-BD70DFF43C73}"/>
                          </a:ext>
                        </a:extLst>
                      </p:cNvPr>
                      <p:cNvPicPr/>
                      <p:nvPr/>
                    </p:nvPicPr>
                    <p:blipFill>
                      <a:blip r:embed="rId4"/>
                      <a:stretch>
                        <a:fillRect/>
                      </a:stretch>
                    </p:blipFill>
                    <p:spPr>
                      <a:xfrm>
                        <a:off x="981075" y="1485900"/>
                        <a:ext cx="7181850" cy="3886200"/>
                      </a:xfrm>
                      <a:prstGeom prst="rect">
                        <a:avLst/>
                      </a:prstGeom>
                    </p:spPr>
                  </p:pic>
                </p:oleObj>
              </mc:Fallback>
            </mc:AlternateContent>
          </a:graphicData>
        </a:graphic>
      </p:graphicFrame>
    </p:spTree>
    <p:extLst>
      <p:ext uri="{BB962C8B-B14F-4D97-AF65-F5344CB8AC3E}">
        <p14:creationId xmlns:p14="http://schemas.microsoft.com/office/powerpoint/2010/main" val="372129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682F932C-B2CF-493A-9EA0-D4DC717EFC14}"/>
              </a:ext>
            </a:extLst>
          </p:cNvPr>
          <p:cNvGraphicFramePr/>
          <p:nvPr>
            <p:extLst>
              <p:ext uri="{D42A27DB-BD31-4B8C-83A1-F6EECF244321}">
                <p14:modId xmlns:p14="http://schemas.microsoft.com/office/powerpoint/2010/main" val="1334619834"/>
              </p:ext>
            </p:extLst>
          </p:nvPr>
        </p:nvGraphicFramePr>
        <p:xfrm>
          <a:off x="624779" y="1669248"/>
          <a:ext cx="7921487" cy="3399183"/>
        </p:xfrm>
        <a:graphic>
          <a:graphicData uri="http://schemas.openxmlformats.org/drawingml/2006/chart">
            <c:chart xmlns:c="http://schemas.openxmlformats.org/drawingml/2006/chart" xmlns:r="http://schemas.openxmlformats.org/officeDocument/2006/relationships" r:id="rId2"/>
          </a:graphicData>
        </a:graphic>
      </p:graphicFrame>
      <p:cxnSp>
        <p:nvCxnSpPr>
          <p:cNvPr id="36" name="Straight Arrow Connector 35">
            <a:extLst>
              <a:ext uri="{FF2B5EF4-FFF2-40B4-BE49-F238E27FC236}">
                <a16:creationId xmlns:a16="http://schemas.microsoft.com/office/drawing/2014/main" id="{4B526DD8-B0B3-42AC-A15F-837DA8A8617E}"/>
              </a:ext>
            </a:extLst>
          </p:cNvPr>
          <p:cNvCxnSpPr/>
          <p:nvPr/>
        </p:nvCxnSpPr>
        <p:spPr bwMode="auto">
          <a:xfrm>
            <a:off x="7450457" y="1822311"/>
            <a:ext cx="0" cy="1517904"/>
          </a:xfrm>
          <a:prstGeom prst="straightConnector1">
            <a:avLst/>
          </a:prstGeom>
          <a:solidFill>
            <a:srgbClr val="FF9801"/>
          </a:solidFill>
          <a:ln w="12700" cap="flat" cmpd="sng" algn="ctr">
            <a:solidFill>
              <a:srgbClr val="7F7F7F"/>
            </a:solidFill>
            <a:prstDash val="solid"/>
            <a:round/>
            <a:headEnd type="oval"/>
            <a:tailEnd type="oval"/>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37" name="Group 36">
            <a:extLst>
              <a:ext uri="{FF2B5EF4-FFF2-40B4-BE49-F238E27FC236}">
                <a16:creationId xmlns:a16="http://schemas.microsoft.com/office/drawing/2014/main" id="{EBFE21BB-3CFD-4433-ADDA-42B164994DAD}"/>
              </a:ext>
            </a:extLst>
          </p:cNvPr>
          <p:cNvGrpSpPr/>
          <p:nvPr/>
        </p:nvGrpSpPr>
        <p:grpSpPr>
          <a:xfrm>
            <a:off x="7193280" y="2263012"/>
            <a:ext cx="655320" cy="237744"/>
            <a:chOff x="7193280" y="2186812"/>
            <a:chExt cx="655320" cy="237744"/>
          </a:xfrm>
        </p:grpSpPr>
        <p:sp>
          <p:nvSpPr>
            <p:cNvPr id="38" name="Oval 37">
              <a:extLst>
                <a:ext uri="{FF2B5EF4-FFF2-40B4-BE49-F238E27FC236}">
                  <a16:creationId xmlns:a16="http://schemas.microsoft.com/office/drawing/2014/main" id="{3EDD8333-1AF3-40CA-9A93-57496C8448A5}"/>
                </a:ext>
              </a:extLst>
            </p:cNvPr>
            <p:cNvSpPr/>
            <p:nvPr/>
          </p:nvSpPr>
          <p:spPr bwMode="auto">
            <a:xfrm>
              <a:off x="7250007" y="2186812"/>
              <a:ext cx="402336" cy="237744"/>
            </a:xfrm>
            <a:prstGeom prst="ellipse">
              <a:avLst/>
            </a:prstGeom>
            <a:solidFill>
              <a:srgbClr val="BFBFB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Helvetica" pitchFamily="34" charset="0"/>
              </a:endParaRPr>
            </a:p>
          </p:txBody>
        </p:sp>
        <p:sp>
          <p:nvSpPr>
            <p:cNvPr id="39" name="TextBox 38">
              <a:extLst>
                <a:ext uri="{FF2B5EF4-FFF2-40B4-BE49-F238E27FC236}">
                  <a16:creationId xmlns:a16="http://schemas.microsoft.com/office/drawing/2014/main" id="{151E3ECA-5E99-4CF2-A14E-194176331616}"/>
                </a:ext>
              </a:extLst>
            </p:cNvPr>
            <p:cNvSpPr txBox="1"/>
            <p:nvPr/>
          </p:nvSpPr>
          <p:spPr>
            <a:xfrm>
              <a:off x="7193280" y="2190268"/>
              <a:ext cx="655320"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~55%</a:t>
              </a:r>
            </a:p>
          </p:txBody>
        </p:sp>
      </p:grpSp>
      <p:cxnSp>
        <p:nvCxnSpPr>
          <p:cNvPr id="40" name="Straight Arrow Connector 39">
            <a:extLst>
              <a:ext uri="{FF2B5EF4-FFF2-40B4-BE49-F238E27FC236}">
                <a16:creationId xmlns:a16="http://schemas.microsoft.com/office/drawing/2014/main" id="{2A7AA07C-2E3F-4EE3-862F-BFA4947ABE75}"/>
              </a:ext>
            </a:extLst>
          </p:cNvPr>
          <p:cNvCxnSpPr/>
          <p:nvPr/>
        </p:nvCxnSpPr>
        <p:spPr bwMode="auto">
          <a:xfrm>
            <a:off x="7449586" y="3414878"/>
            <a:ext cx="0" cy="1325880"/>
          </a:xfrm>
          <a:prstGeom prst="straightConnector1">
            <a:avLst/>
          </a:prstGeom>
          <a:solidFill>
            <a:srgbClr val="FF9801"/>
          </a:solidFill>
          <a:ln w="12700" cap="flat" cmpd="sng" algn="ctr">
            <a:solidFill>
              <a:srgbClr val="00616E"/>
            </a:solidFill>
            <a:prstDash val="solid"/>
            <a:round/>
            <a:headEnd type="oval"/>
            <a:tailEnd type="oval"/>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41" name="Group 40">
            <a:extLst>
              <a:ext uri="{FF2B5EF4-FFF2-40B4-BE49-F238E27FC236}">
                <a16:creationId xmlns:a16="http://schemas.microsoft.com/office/drawing/2014/main" id="{A350C0D6-8A18-4C1A-B0AF-351A8A92AA21}"/>
              </a:ext>
            </a:extLst>
          </p:cNvPr>
          <p:cNvGrpSpPr/>
          <p:nvPr/>
        </p:nvGrpSpPr>
        <p:grpSpPr>
          <a:xfrm>
            <a:off x="7193280" y="3760082"/>
            <a:ext cx="655320" cy="234950"/>
            <a:chOff x="7193280" y="3683882"/>
            <a:chExt cx="655320" cy="234950"/>
          </a:xfrm>
        </p:grpSpPr>
        <p:sp>
          <p:nvSpPr>
            <p:cNvPr id="42" name="Oval 41">
              <a:extLst>
                <a:ext uri="{FF2B5EF4-FFF2-40B4-BE49-F238E27FC236}">
                  <a16:creationId xmlns:a16="http://schemas.microsoft.com/office/drawing/2014/main" id="{6B477F9E-7310-47E9-AE3D-D26856E35CEB}"/>
                </a:ext>
              </a:extLst>
            </p:cNvPr>
            <p:cNvSpPr/>
            <p:nvPr/>
          </p:nvSpPr>
          <p:spPr bwMode="auto">
            <a:xfrm>
              <a:off x="7248417" y="3683882"/>
              <a:ext cx="405517" cy="234950"/>
            </a:xfrm>
            <a:prstGeom prst="ellipse">
              <a:avLst/>
            </a:prstGeom>
            <a:solidFill>
              <a:srgbClr val="99C0C5"/>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50" i="0" u="none" strike="noStrike" cap="none" normalizeH="0" baseline="0" dirty="0">
                <a:ln>
                  <a:noFill/>
                </a:ln>
                <a:solidFill>
                  <a:srgbClr val="00616E"/>
                </a:solidFill>
                <a:effectLst/>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EF44DD4-E911-4CE9-8A63-608048B5AEF6}"/>
                </a:ext>
              </a:extLst>
            </p:cNvPr>
            <p:cNvSpPr txBox="1"/>
            <p:nvPr/>
          </p:nvSpPr>
          <p:spPr>
            <a:xfrm>
              <a:off x="7193280" y="3687600"/>
              <a:ext cx="655320" cy="230832"/>
            </a:xfrm>
            <a:prstGeom prst="rect">
              <a:avLst/>
            </a:prstGeom>
            <a:noFill/>
          </p:spPr>
          <p:txBody>
            <a:bodyPr wrap="square" rtlCol="0">
              <a:spAutoFit/>
            </a:bodyPr>
            <a:lstStyle/>
            <a:p>
              <a:r>
                <a:rPr lang="en-US" sz="900" dirty="0">
                  <a:solidFill>
                    <a:srgbClr val="00616E"/>
                  </a:solidFill>
                  <a:latin typeface="Arial" panose="020B0604020202020204" pitchFamily="34" charset="0"/>
                  <a:cs typeface="Arial" panose="020B0604020202020204" pitchFamily="34" charset="0"/>
                </a:rPr>
                <a:t>~45%</a:t>
              </a:r>
            </a:p>
          </p:txBody>
        </p:sp>
      </p:grpSp>
      <p:sp>
        <p:nvSpPr>
          <p:cNvPr id="44" name="TextBox 43">
            <a:extLst>
              <a:ext uri="{FF2B5EF4-FFF2-40B4-BE49-F238E27FC236}">
                <a16:creationId xmlns:a16="http://schemas.microsoft.com/office/drawing/2014/main" id="{E4C0A005-16B3-4D40-B309-45D288DA9863}"/>
              </a:ext>
            </a:extLst>
          </p:cNvPr>
          <p:cNvSpPr txBox="1"/>
          <p:nvPr/>
        </p:nvSpPr>
        <p:spPr>
          <a:xfrm>
            <a:off x="624779" y="1360973"/>
            <a:ext cx="7921487" cy="276999"/>
          </a:xfrm>
          <a:prstGeom prst="rect">
            <a:avLst/>
          </a:prstGeom>
          <a:solidFill>
            <a:srgbClr val="00616E"/>
          </a:solidFill>
        </p:spPr>
        <p:txBody>
          <a:bodyPr wrap="square" rtlCol="0">
            <a:spAutoFit/>
          </a:bodyPr>
          <a:lstStyle/>
          <a:p>
            <a:pPr algn="l"/>
            <a:r>
              <a:rPr lang="en-US" sz="1200" dirty="0">
                <a:solidFill>
                  <a:schemeClr val="bg1"/>
                </a:solidFill>
                <a:latin typeface="Arial" panose="020B0604020202020204" pitchFamily="34" charset="0"/>
                <a:cs typeface="Arial" panose="020B0604020202020204" pitchFamily="34" charset="0"/>
              </a:rPr>
              <a:t>EMCOR Capital Allocation by Year </a:t>
            </a:r>
            <a:r>
              <a:rPr lang="en-US" sz="1200" b="0" i="1" dirty="0">
                <a:solidFill>
                  <a:schemeClr val="bg1"/>
                </a:solidFill>
                <a:latin typeface="Arial" panose="020B0604020202020204" pitchFamily="34" charset="0"/>
                <a:cs typeface="Arial" panose="020B0604020202020204" pitchFamily="34" charset="0"/>
              </a:rPr>
              <a:t>(%)</a:t>
            </a:r>
          </a:p>
        </p:txBody>
      </p:sp>
      <p:grpSp>
        <p:nvGrpSpPr>
          <p:cNvPr id="45" name="Group 44">
            <a:extLst>
              <a:ext uri="{FF2B5EF4-FFF2-40B4-BE49-F238E27FC236}">
                <a16:creationId xmlns:a16="http://schemas.microsoft.com/office/drawing/2014/main" id="{1D33778C-2947-443F-BBED-6AC68F8535E1}"/>
              </a:ext>
            </a:extLst>
          </p:cNvPr>
          <p:cNvGrpSpPr/>
          <p:nvPr/>
        </p:nvGrpSpPr>
        <p:grpSpPr>
          <a:xfrm>
            <a:off x="1828800" y="5320352"/>
            <a:ext cx="2245675" cy="623248"/>
            <a:chOff x="1415488" y="5196840"/>
            <a:chExt cx="2245675" cy="623248"/>
          </a:xfrm>
        </p:grpSpPr>
        <p:sp>
          <p:nvSpPr>
            <p:cNvPr id="46" name="TextBox 45">
              <a:extLst>
                <a:ext uri="{FF2B5EF4-FFF2-40B4-BE49-F238E27FC236}">
                  <a16:creationId xmlns:a16="http://schemas.microsoft.com/office/drawing/2014/main" id="{5D966381-62D2-4EC5-AA18-965AF84077FA}"/>
                </a:ext>
              </a:extLst>
            </p:cNvPr>
            <p:cNvSpPr txBox="1"/>
            <p:nvPr/>
          </p:nvSpPr>
          <p:spPr>
            <a:xfrm>
              <a:off x="1415488" y="5196840"/>
              <a:ext cx="2202180" cy="253916"/>
            </a:xfrm>
            <a:prstGeom prst="rect">
              <a:avLst/>
            </a:prstGeom>
            <a:noFill/>
          </p:spPr>
          <p:txBody>
            <a:bodyPr wrap="square" rtlCol="0">
              <a:spAutoFit/>
            </a:bodyPr>
            <a:lstStyle/>
            <a:p>
              <a:pPr algn="ctr" eaLnBrk="0" fontAlgn="base" hangingPunct="0">
                <a:spcBef>
                  <a:spcPct val="0"/>
                </a:spcBef>
                <a:spcAft>
                  <a:spcPct val="0"/>
                </a:spcAft>
              </a:pPr>
              <a:r>
                <a:rPr lang="en-US" sz="1050" b="1" u="sng" dirty="0">
                  <a:solidFill>
                    <a:srgbClr val="00616E"/>
                  </a:solidFill>
                  <a:latin typeface="Arial" panose="020B0604020202020204" pitchFamily="34" charset="0"/>
                  <a:cs typeface="Arial" panose="020B0604020202020204" pitchFamily="34" charset="0"/>
                </a:rPr>
                <a:t>Business Reinvestment</a:t>
              </a:r>
            </a:p>
          </p:txBody>
        </p:sp>
        <p:grpSp>
          <p:nvGrpSpPr>
            <p:cNvPr id="47" name="Group 46">
              <a:extLst>
                <a:ext uri="{FF2B5EF4-FFF2-40B4-BE49-F238E27FC236}">
                  <a16:creationId xmlns:a16="http://schemas.microsoft.com/office/drawing/2014/main" id="{6763DCED-0E57-4117-B12A-37FF761AD40C}"/>
                </a:ext>
              </a:extLst>
            </p:cNvPr>
            <p:cNvGrpSpPr/>
            <p:nvPr/>
          </p:nvGrpSpPr>
          <p:grpSpPr>
            <a:xfrm>
              <a:off x="1665320" y="5450756"/>
              <a:ext cx="1995843" cy="369332"/>
              <a:chOff x="1851660" y="5565301"/>
              <a:chExt cx="1995843" cy="369332"/>
            </a:xfrm>
          </p:grpSpPr>
          <p:grpSp>
            <p:nvGrpSpPr>
              <p:cNvPr id="48" name="Group 47">
                <a:extLst>
                  <a:ext uri="{FF2B5EF4-FFF2-40B4-BE49-F238E27FC236}">
                    <a16:creationId xmlns:a16="http://schemas.microsoft.com/office/drawing/2014/main" id="{D7038771-E91D-42E1-BDAC-34535EDEE12E}"/>
                  </a:ext>
                </a:extLst>
              </p:cNvPr>
              <p:cNvGrpSpPr/>
              <p:nvPr/>
            </p:nvGrpSpPr>
            <p:grpSpPr>
              <a:xfrm>
                <a:off x="1851660" y="5565301"/>
                <a:ext cx="930108" cy="369332"/>
                <a:chOff x="1851660" y="5565301"/>
                <a:chExt cx="930108" cy="369332"/>
              </a:xfrm>
            </p:grpSpPr>
            <p:sp>
              <p:nvSpPr>
                <p:cNvPr id="52" name="Rectangle 51">
                  <a:extLst>
                    <a:ext uri="{FF2B5EF4-FFF2-40B4-BE49-F238E27FC236}">
                      <a16:creationId xmlns:a16="http://schemas.microsoft.com/office/drawing/2014/main" id="{C8142828-5AE3-41EA-BBC7-884A89E7C142}"/>
                    </a:ext>
                  </a:extLst>
                </p:cNvPr>
                <p:cNvSpPr/>
                <p:nvPr/>
              </p:nvSpPr>
              <p:spPr bwMode="auto">
                <a:xfrm>
                  <a:off x="1851660" y="5612137"/>
                  <a:ext cx="137160" cy="137160"/>
                </a:xfrm>
                <a:prstGeom prst="rect">
                  <a:avLst/>
                </a:prstGeom>
                <a:solidFill>
                  <a:srgbClr val="00616E"/>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53" name="TextBox 52">
                  <a:extLst>
                    <a:ext uri="{FF2B5EF4-FFF2-40B4-BE49-F238E27FC236}">
                      <a16:creationId xmlns:a16="http://schemas.microsoft.com/office/drawing/2014/main" id="{D91FC8D4-1DFC-4DDC-9210-199FD0AD424C}"/>
                    </a:ext>
                  </a:extLst>
                </p:cNvPr>
                <p:cNvSpPr txBox="1"/>
                <p:nvPr/>
              </p:nvSpPr>
              <p:spPr>
                <a:xfrm>
                  <a:off x="1988510" y="5565301"/>
                  <a:ext cx="793258" cy="3693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Acquisitions</a:t>
                  </a:r>
                </a:p>
              </p:txBody>
            </p:sp>
          </p:grpSp>
          <p:grpSp>
            <p:nvGrpSpPr>
              <p:cNvPr id="49" name="Group 48">
                <a:extLst>
                  <a:ext uri="{FF2B5EF4-FFF2-40B4-BE49-F238E27FC236}">
                    <a16:creationId xmlns:a16="http://schemas.microsoft.com/office/drawing/2014/main" id="{91B11BE5-1972-4457-B644-763FACD91A76}"/>
                  </a:ext>
                </a:extLst>
              </p:cNvPr>
              <p:cNvGrpSpPr/>
              <p:nvPr/>
            </p:nvGrpSpPr>
            <p:grpSpPr>
              <a:xfrm>
                <a:off x="2917706" y="5565301"/>
                <a:ext cx="929797" cy="230832"/>
                <a:chOff x="3116992" y="5565301"/>
                <a:chExt cx="929797" cy="230832"/>
              </a:xfrm>
            </p:grpSpPr>
            <p:sp>
              <p:nvSpPr>
                <p:cNvPr id="50" name="Rectangle 49">
                  <a:extLst>
                    <a:ext uri="{FF2B5EF4-FFF2-40B4-BE49-F238E27FC236}">
                      <a16:creationId xmlns:a16="http://schemas.microsoft.com/office/drawing/2014/main" id="{B8F89D66-1BFE-4FEC-9127-0C9CEACF63E4}"/>
                    </a:ext>
                  </a:extLst>
                </p:cNvPr>
                <p:cNvSpPr/>
                <p:nvPr/>
              </p:nvSpPr>
              <p:spPr bwMode="auto">
                <a:xfrm>
                  <a:off x="3116992" y="5612137"/>
                  <a:ext cx="137160" cy="137160"/>
                </a:xfrm>
                <a:prstGeom prst="rect">
                  <a:avLst/>
                </a:prstGeom>
                <a:solidFill>
                  <a:srgbClr val="99C0C5"/>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51" name="TextBox 50">
                  <a:extLst>
                    <a:ext uri="{FF2B5EF4-FFF2-40B4-BE49-F238E27FC236}">
                      <a16:creationId xmlns:a16="http://schemas.microsoft.com/office/drawing/2014/main" id="{72CD520E-A9A2-4181-8E46-588BA6A76A4C}"/>
                    </a:ext>
                  </a:extLst>
                </p:cNvPr>
                <p:cNvSpPr txBox="1"/>
                <p:nvPr/>
              </p:nvSpPr>
              <p:spPr>
                <a:xfrm>
                  <a:off x="3254152" y="5565301"/>
                  <a:ext cx="792637"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Capex</a:t>
                  </a:r>
                </a:p>
              </p:txBody>
            </p:sp>
          </p:grpSp>
        </p:grpSp>
      </p:grpSp>
      <p:grpSp>
        <p:nvGrpSpPr>
          <p:cNvPr id="54" name="Group 53">
            <a:extLst>
              <a:ext uri="{FF2B5EF4-FFF2-40B4-BE49-F238E27FC236}">
                <a16:creationId xmlns:a16="http://schemas.microsoft.com/office/drawing/2014/main" id="{6C7BA5C1-920B-4995-B72D-0201595DE8BF}"/>
              </a:ext>
            </a:extLst>
          </p:cNvPr>
          <p:cNvGrpSpPr/>
          <p:nvPr/>
        </p:nvGrpSpPr>
        <p:grpSpPr>
          <a:xfrm>
            <a:off x="4931271" y="5330129"/>
            <a:ext cx="2372238" cy="484748"/>
            <a:chOff x="4665171" y="5196840"/>
            <a:chExt cx="2372238" cy="484748"/>
          </a:xfrm>
        </p:grpSpPr>
        <p:sp>
          <p:nvSpPr>
            <p:cNvPr id="55" name="TextBox 54">
              <a:extLst>
                <a:ext uri="{FF2B5EF4-FFF2-40B4-BE49-F238E27FC236}">
                  <a16:creationId xmlns:a16="http://schemas.microsoft.com/office/drawing/2014/main" id="{AAB2A388-9181-4EB3-BA0A-E91D4AE26FEB}"/>
                </a:ext>
              </a:extLst>
            </p:cNvPr>
            <p:cNvSpPr txBox="1"/>
            <p:nvPr/>
          </p:nvSpPr>
          <p:spPr>
            <a:xfrm>
              <a:off x="4665171" y="5196840"/>
              <a:ext cx="2202180" cy="253916"/>
            </a:xfrm>
            <a:prstGeom prst="rect">
              <a:avLst/>
            </a:prstGeom>
            <a:noFill/>
          </p:spPr>
          <p:txBody>
            <a:bodyPr wrap="square" rtlCol="0">
              <a:spAutoFit/>
            </a:bodyPr>
            <a:lstStyle/>
            <a:p>
              <a:pPr algn="ctr" eaLnBrk="0" fontAlgn="base" hangingPunct="0">
                <a:spcBef>
                  <a:spcPct val="0"/>
                </a:spcBef>
                <a:spcAft>
                  <a:spcPct val="0"/>
                </a:spcAft>
              </a:pPr>
              <a:r>
                <a:rPr lang="en-US" sz="1050" b="1" u="sng" dirty="0">
                  <a:solidFill>
                    <a:srgbClr val="FFFFFF">
                      <a:lumMod val="50000"/>
                    </a:srgbClr>
                  </a:solidFill>
                  <a:latin typeface="Arial" panose="020B0604020202020204" pitchFamily="34" charset="0"/>
                  <a:cs typeface="Arial" panose="020B0604020202020204" pitchFamily="34" charset="0"/>
                </a:rPr>
                <a:t>Shareholder Return</a:t>
              </a:r>
            </a:p>
          </p:txBody>
        </p:sp>
        <p:grpSp>
          <p:nvGrpSpPr>
            <p:cNvPr id="56" name="Group 55">
              <a:extLst>
                <a:ext uri="{FF2B5EF4-FFF2-40B4-BE49-F238E27FC236}">
                  <a16:creationId xmlns:a16="http://schemas.microsoft.com/office/drawing/2014/main" id="{D90041EF-F93C-4CD5-8C5C-962E2D5A3922}"/>
                </a:ext>
              </a:extLst>
            </p:cNvPr>
            <p:cNvGrpSpPr/>
            <p:nvPr/>
          </p:nvGrpSpPr>
          <p:grpSpPr>
            <a:xfrm>
              <a:off x="4737755" y="5450756"/>
              <a:ext cx="2299654" cy="230832"/>
              <a:chOff x="4903511" y="5565301"/>
              <a:chExt cx="2299654" cy="230832"/>
            </a:xfrm>
          </p:grpSpPr>
          <p:grpSp>
            <p:nvGrpSpPr>
              <p:cNvPr id="57" name="Group 56">
                <a:extLst>
                  <a:ext uri="{FF2B5EF4-FFF2-40B4-BE49-F238E27FC236}">
                    <a16:creationId xmlns:a16="http://schemas.microsoft.com/office/drawing/2014/main" id="{9B462A18-BBDF-48CA-8C43-2951BFAFA8D3}"/>
                  </a:ext>
                </a:extLst>
              </p:cNvPr>
              <p:cNvGrpSpPr/>
              <p:nvPr/>
            </p:nvGrpSpPr>
            <p:grpSpPr>
              <a:xfrm>
                <a:off x="4903511" y="5565301"/>
                <a:ext cx="822766" cy="230832"/>
                <a:chOff x="5111909" y="5565301"/>
                <a:chExt cx="822766" cy="230832"/>
              </a:xfrm>
            </p:grpSpPr>
            <p:sp>
              <p:nvSpPr>
                <p:cNvPr id="61" name="Rectangle 60">
                  <a:extLst>
                    <a:ext uri="{FF2B5EF4-FFF2-40B4-BE49-F238E27FC236}">
                      <a16:creationId xmlns:a16="http://schemas.microsoft.com/office/drawing/2014/main" id="{64A2F3FD-E342-453A-87FC-7DB08AA780FC}"/>
                    </a:ext>
                  </a:extLst>
                </p:cNvPr>
                <p:cNvSpPr/>
                <p:nvPr/>
              </p:nvSpPr>
              <p:spPr bwMode="auto">
                <a:xfrm>
                  <a:off x="5111909" y="5612137"/>
                  <a:ext cx="137160" cy="137160"/>
                </a:xfrm>
                <a:prstGeom prst="rect">
                  <a:avLst/>
                </a:prstGeom>
                <a:solidFill>
                  <a:srgbClr val="7F7F7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87" name="TextBox 86">
                  <a:extLst>
                    <a:ext uri="{FF2B5EF4-FFF2-40B4-BE49-F238E27FC236}">
                      <a16:creationId xmlns:a16="http://schemas.microsoft.com/office/drawing/2014/main" id="{7C42A13D-2B72-4014-A16E-028608ECDA7F}"/>
                    </a:ext>
                  </a:extLst>
                </p:cNvPr>
                <p:cNvSpPr txBox="1"/>
                <p:nvPr/>
              </p:nvSpPr>
              <p:spPr>
                <a:xfrm>
                  <a:off x="5249069" y="5565301"/>
                  <a:ext cx="685606"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Dividends</a:t>
                  </a:r>
                </a:p>
              </p:txBody>
            </p:sp>
          </p:grpSp>
          <p:grpSp>
            <p:nvGrpSpPr>
              <p:cNvPr id="58" name="Group 57">
                <a:extLst>
                  <a:ext uri="{FF2B5EF4-FFF2-40B4-BE49-F238E27FC236}">
                    <a16:creationId xmlns:a16="http://schemas.microsoft.com/office/drawing/2014/main" id="{15189252-A549-49FD-AA6F-5B2672E5673D}"/>
                  </a:ext>
                </a:extLst>
              </p:cNvPr>
              <p:cNvGrpSpPr/>
              <p:nvPr/>
            </p:nvGrpSpPr>
            <p:grpSpPr>
              <a:xfrm>
                <a:off x="5863437" y="5565301"/>
                <a:ext cx="1339728" cy="230832"/>
                <a:chOff x="6465177" y="5565301"/>
                <a:chExt cx="1339728" cy="230832"/>
              </a:xfrm>
            </p:grpSpPr>
            <p:sp>
              <p:nvSpPr>
                <p:cNvPr id="59" name="Rectangle 58">
                  <a:extLst>
                    <a:ext uri="{FF2B5EF4-FFF2-40B4-BE49-F238E27FC236}">
                      <a16:creationId xmlns:a16="http://schemas.microsoft.com/office/drawing/2014/main" id="{B5A1D1C5-640A-4287-93EC-032AA291B950}"/>
                    </a:ext>
                  </a:extLst>
                </p:cNvPr>
                <p:cNvSpPr/>
                <p:nvPr/>
              </p:nvSpPr>
              <p:spPr bwMode="auto">
                <a:xfrm>
                  <a:off x="6465177" y="5612137"/>
                  <a:ext cx="137160" cy="137160"/>
                </a:xfrm>
                <a:prstGeom prst="rect">
                  <a:avLst/>
                </a:prstGeom>
                <a:solidFill>
                  <a:srgbClr val="BFBFB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60" name="TextBox 59">
                  <a:extLst>
                    <a:ext uri="{FF2B5EF4-FFF2-40B4-BE49-F238E27FC236}">
                      <a16:creationId xmlns:a16="http://schemas.microsoft.com/office/drawing/2014/main" id="{F2B652E8-FEF2-4C28-A26A-6FA26C689973}"/>
                    </a:ext>
                  </a:extLst>
                </p:cNvPr>
                <p:cNvSpPr txBox="1"/>
                <p:nvPr/>
              </p:nvSpPr>
              <p:spPr>
                <a:xfrm>
                  <a:off x="6602337" y="5565301"/>
                  <a:ext cx="1202568"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Share Repurchases </a:t>
                  </a:r>
                </a:p>
              </p:txBody>
            </p:sp>
          </p:grpSp>
        </p:grpSp>
      </p:grpSp>
      <p:sp>
        <p:nvSpPr>
          <p:cNvPr id="88" name="Title 8">
            <a:extLst>
              <a:ext uri="{FF2B5EF4-FFF2-40B4-BE49-F238E27FC236}">
                <a16:creationId xmlns:a16="http://schemas.microsoft.com/office/drawing/2014/main" id="{46F8A54E-BF47-424E-B81C-2BC3E9BF55C2}"/>
              </a:ext>
            </a:extLst>
          </p:cNvPr>
          <p:cNvSpPr txBox="1">
            <a:spLocks/>
          </p:cNvSpPr>
          <p:nvPr/>
        </p:nvSpPr>
        <p:spPr>
          <a:xfrm>
            <a:off x="362972" y="732788"/>
            <a:ext cx="8781028" cy="497771"/>
          </a:xfrm>
          <a:prstGeom prst="rect">
            <a:avLst/>
          </a:prstGeom>
        </p:spPr>
        <p:txBody>
          <a:bodyPr>
            <a:noAutofit/>
          </a:bodyPr>
          <a:lstStyle>
            <a:lvl1pPr algn="l" defTabSz="914400" rtl="0" eaLnBrk="1" latinLnBrk="0" hangingPunct="1">
              <a:lnSpc>
                <a:spcPct val="90000"/>
              </a:lnSpc>
              <a:spcBef>
                <a:spcPct val="0"/>
              </a:spcBef>
              <a:buNone/>
              <a:defRPr sz="2000" b="1" kern="1200" cap="all" baseline="0">
                <a:solidFill>
                  <a:schemeClr val="tx1"/>
                </a:solidFill>
                <a:latin typeface="Verdana" panose="020B0604030504040204" pitchFamily="34" charset="0"/>
                <a:ea typeface="Verdana" panose="020B0604030504040204" pitchFamily="34" charset="0"/>
                <a:cs typeface="+mj-cs"/>
              </a:defRPr>
            </a:lvl1pPr>
          </a:lstStyle>
          <a:p>
            <a:r>
              <a:rPr lang="en-US" dirty="0"/>
              <a:t>EMCOR CAPITAL ALLOCATION TRENDS</a:t>
            </a:r>
          </a:p>
        </p:txBody>
      </p:sp>
    </p:spTree>
    <p:extLst>
      <p:ext uri="{BB962C8B-B14F-4D97-AF65-F5344CB8AC3E}">
        <p14:creationId xmlns:p14="http://schemas.microsoft.com/office/powerpoint/2010/main" val="1283764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6E8FDF37-4CB7-4FA3-B44E-8289F93220A6}"/>
              </a:ext>
            </a:extLst>
          </p:cNvPr>
          <p:cNvSpPr>
            <a:spLocks noGrp="1"/>
          </p:cNvSpPr>
          <p:nvPr>
            <p:ph type="title"/>
          </p:nvPr>
        </p:nvSpPr>
        <p:spPr>
          <a:xfrm>
            <a:off x="362972" y="595224"/>
            <a:ext cx="8781028" cy="497771"/>
          </a:xfrm>
        </p:spPr>
        <p:txBody>
          <a:bodyPr>
            <a:noAutofit/>
          </a:bodyPr>
          <a:lstStyle/>
          <a:p>
            <a:r>
              <a:rPr lang="en-US" cap="none" dirty="0"/>
              <a:t>GROWTH OPPORTUNITIES </a:t>
            </a:r>
          </a:p>
        </p:txBody>
      </p:sp>
      <p:sp>
        <p:nvSpPr>
          <p:cNvPr id="7" name="Rectangle 6">
            <a:extLst>
              <a:ext uri="{FF2B5EF4-FFF2-40B4-BE49-F238E27FC236}">
                <a16:creationId xmlns:a16="http://schemas.microsoft.com/office/drawing/2014/main" id="{7DB9BFEE-F608-40B4-B93E-6CADAF4033AC}"/>
              </a:ext>
            </a:extLst>
          </p:cNvPr>
          <p:cNvSpPr/>
          <p:nvPr/>
        </p:nvSpPr>
        <p:spPr>
          <a:xfrm>
            <a:off x="7151298" y="6055743"/>
            <a:ext cx="1992702" cy="80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1106B25-6C74-42FF-89CD-3D5E8D85F4E2}"/>
              </a:ext>
            </a:extLst>
          </p:cNvPr>
          <p:cNvSpPr/>
          <p:nvPr/>
        </p:nvSpPr>
        <p:spPr>
          <a:xfrm>
            <a:off x="7151298" y="6055743"/>
            <a:ext cx="1992702" cy="80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4">
            <a:extLst>
              <a:ext uri="{FF2B5EF4-FFF2-40B4-BE49-F238E27FC236}">
                <a16:creationId xmlns:a16="http://schemas.microsoft.com/office/drawing/2014/main" id="{EDAB53A1-431D-4413-9AB5-B1F4C3B1FF18}"/>
              </a:ext>
            </a:extLst>
          </p:cNvPr>
          <p:cNvGraphicFramePr>
            <a:graphicFrameLocks noGrp="1"/>
          </p:cNvGraphicFramePr>
          <p:nvPr>
            <p:extLst>
              <p:ext uri="{D42A27DB-BD31-4B8C-83A1-F6EECF244321}">
                <p14:modId xmlns:p14="http://schemas.microsoft.com/office/powerpoint/2010/main" val="4216349550"/>
              </p:ext>
            </p:extLst>
          </p:nvPr>
        </p:nvGraphicFramePr>
        <p:xfrm>
          <a:off x="436969" y="1182912"/>
          <a:ext cx="8278153" cy="5496914"/>
        </p:xfrm>
        <a:graphic>
          <a:graphicData uri="http://schemas.openxmlformats.org/drawingml/2006/table">
            <a:tbl>
              <a:tblPr firstRow="1" bandRow="1">
                <a:tableStyleId>{5C22544A-7EE6-4342-B048-85BDC9FD1C3A}</a:tableStyleId>
              </a:tblPr>
              <a:tblGrid>
                <a:gridCol w="3122803">
                  <a:extLst>
                    <a:ext uri="{9D8B030D-6E8A-4147-A177-3AD203B41FA5}">
                      <a16:colId xmlns:a16="http://schemas.microsoft.com/office/drawing/2014/main" val="1924422219"/>
                    </a:ext>
                  </a:extLst>
                </a:gridCol>
                <a:gridCol w="5155350">
                  <a:extLst>
                    <a:ext uri="{9D8B030D-6E8A-4147-A177-3AD203B41FA5}">
                      <a16:colId xmlns:a16="http://schemas.microsoft.com/office/drawing/2014/main" val="3346872224"/>
                    </a:ext>
                  </a:extLst>
                </a:gridCol>
              </a:tblGrid>
              <a:tr h="621612">
                <a:tc>
                  <a:txBody>
                    <a:bodyPr/>
                    <a:lstStyle/>
                    <a:p>
                      <a:pPr marL="0" indent="0">
                        <a:buClr>
                          <a:srgbClr val="007C85"/>
                        </a:buClr>
                        <a:buFontTx/>
                        <a:buNone/>
                      </a:pPr>
                      <a:r>
                        <a:rPr lang="en-US" sz="1400" b="1" dirty="0">
                          <a:solidFill>
                            <a:schemeClr val="tx1"/>
                          </a:solidFill>
                          <a:latin typeface="Verdana" panose="020B0604030504040204" pitchFamily="34" charset="0"/>
                          <a:ea typeface="Verdana" panose="020B0604030504040204" pitchFamily="34" charset="0"/>
                        </a:rPr>
                        <a:t>Data Centers / Semiconductor Fabs</a:t>
                      </a:r>
                    </a:p>
                  </a:txBody>
                  <a:tcPr>
                    <a:noFill/>
                  </a:tcPr>
                </a:tc>
                <a:tc>
                  <a:txBody>
                    <a:bodyPr/>
                    <a:lstStyle/>
                    <a:p>
                      <a:pPr marL="171450" indent="-171450">
                        <a:buClr>
                          <a:srgbClr val="007C85"/>
                        </a:buClr>
                        <a:buFont typeface="Verdana" panose="020B0604030504040204" pitchFamily="34" charset="0"/>
                        <a:buChar char="»"/>
                      </a:pPr>
                      <a:r>
                        <a:rPr lang="en-US" sz="1150" b="0" dirty="0">
                          <a:solidFill>
                            <a:schemeClr val="tx1"/>
                          </a:solidFill>
                          <a:latin typeface="Verdana" panose="020B0604030504040204" pitchFamily="34" charset="0"/>
                          <a:ea typeface="Verdana" panose="020B0604030504040204" pitchFamily="34" charset="0"/>
                        </a:rPr>
                        <a:t>Strong electrical / mechanical / fire protection demand across numerous geographic regions; RPOs continue to grow</a:t>
                      </a:r>
                    </a:p>
                  </a:txBody>
                  <a:tcPr>
                    <a:noFill/>
                  </a:tcPr>
                </a:tc>
                <a:extLst>
                  <a:ext uri="{0D108BD9-81ED-4DB2-BD59-A6C34878D82A}">
                    <a16:rowId xmlns:a16="http://schemas.microsoft.com/office/drawing/2014/main" val="1355351487"/>
                  </a:ext>
                </a:extLst>
              </a:tr>
              <a:tr h="733400">
                <a:tc>
                  <a:txBody>
                    <a:bodyPr/>
                    <a:lstStyle/>
                    <a:p>
                      <a:pPr marL="0" indent="0">
                        <a:buClr>
                          <a:srgbClr val="007C85"/>
                        </a:buClr>
                        <a:buFontTx/>
                        <a:buNone/>
                      </a:pPr>
                      <a:r>
                        <a:rPr lang="en-US" sz="1400" b="1" dirty="0">
                          <a:solidFill>
                            <a:schemeClr val="tx1"/>
                          </a:solidFill>
                          <a:latin typeface="Verdana" panose="020B0604030504040204" pitchFamily="34" charset="0"/>
                          <a:ea typeface="Verdana" panose="020B0604030504040204" pitchFamily="34" charset="0"/>
                        </a:rPr>
                        <a:t>Industrial / Manufacturing</a:t>
                      </a:r>
                    </a:p>
                  </a:txBody>
                  <a:tcPr>
                    <a:noFill/>
                  </a:tcPr>
                </a:tc>
                <a:tc>
                  <a:txBody>
                    <a:bodyPr/>
                    <a:lstStyle/>
                    <a:p>
                      <a:pPr marL="171450" indent="-171450">
                        <a:spcBef>
                          <a:spcPts val="400"/>
                        </a:spcBef>
                        <a:buClr>
                          <a:srgbClr val="007C85"/>
                        </a:buClr>
                        <a:buFont typeface="Verdana" panose="020B0604030504040204" pitchFamily="34" charset="0"/>
                        <a:buChar char="»"/>
                      </a:pPr>
                      <a:r>
                        <a:rPr lang="en-US" sz="1150" b="0" dirty="0">
                          <a:solidFill>
                            <a:schemeClr val="tx1"/>
                          </a:solidFill>
                          <a:latin typeface="Verdana" panose="020B0604030504040204" pitchFamily="34" charset="0"/>
                          <a:ea typeface="Verdana" panose="020B0604030504040204" pitchFamily="34" charset="0"/>
                        </a:rPr>
                        <a:t>Growing electrical / mechanical opportunities driven by continued re-shoring of supply chain and relocations from higher-cost states</a:t>
                      </a:r>
                    </a:p>
                  </a:txBody>
                  <a:tcPr>
                    <a:noFill/>
                  </a:tcPr>
                </a:tc>
                <a:extLst>
                  <a:ext uri="{0D108BD9-81ED-4DB2-BD59-A6C34878D82A}">
                    <a16:rowId xmlns:a16="http://schemas.microsoft.com/office/drawing/2014/main" val="3683893382"/>
                  </a:ext>
                </a:extLst>
              </a:tr>
              <a:tr h="0">
                <a:tc>
                  <a:txBody>
                    <a:bodyPr/>
                    <a:lstStyle/>
                    <a:p>
                      <a:pPr marL="0" indent="0">
                        <a:buClr>
                          <a:srgbClr val="007C85"/>
                        </a:buClr>
                        <a:buFontTx/>
                        <a:buNone/>
                      </a:pPr>
                      <a:r>
                        <a:rPr lang="en-US" sz="1400" b="1" dirty="0">
                          <a:solidFill>
                            <a:schemeClr val="tx1"/>
                          </a:solidFill>
                          <a:latin typeface="Verdana" panose="020B0604030504040204" pitchFamily="34" charset="0"/>
                          <a:ea typeface="Verdana" panose="020B0604030504040204" pitchFamily="34" charset="0"/>
                        </a:rPr>
                        <a:t>Healthcare</a:t>
                      </a:r>
                    </a:p>
                    <a:p>
                      <a:pPr marL="0" indent="0">
                        <a:buClr>
                          <a:srgbClr val="007C85"/>
                        </a:buClr>
                        <a:buFontTx/>
                        <a:buNone/>
                      </a:pPr>
                      <a:endParaRPr lang="en-US" sz="1400" b="1" dirty="0">
                        <a:solidFill>
                          <a:schemeClr val="tx1"/>
                        </a:solidFill>
                        <a:latin typeface="Verdana" panose="020B0604030504040204" pitchFamily="34" charset="0"/>
                        <a:ea typeface="Verdana" panose="020B0604030504040204" pitchFamily="34" charset="0"/>
                      </a:endParaRPr>
                    </a:p>
                  </a:txBody>
                  <a:tcPr>
                    <a:noFill/>
                  </a:tcPr>
                </a:tc>
                <a:tc>
                  <a:txBody>
                    <a:bodyPr/>
                    <a:lstStyle/>
                    <a:p>
                      <a:pPr marL="171450" indent="-171450">
                        <a:spcBef>
                          <a:spcPts val="400"/>
                        </a:spcBef>
                        <a:buClr>
                          <a:srgbClr val="007C85"/>
                        </a:buClr>
                        <a:buFont typeface="Verdana" panose="020B0604030504040204" pitchFamily="34" charset="0"/>
                        <a:buChar char="»"/>
                      </a:pPr>
                      <a:r>
                        <a:rPr lang="en-US" sz="1150" b="0" dirty="0">
                          <a:solidFill>
                            <a:schemeClr val="tx1"/>
                          </a:solidFill>
                          <a:latin typeface="Verdana" panose="020B0604030504040204" pitchFamily="34" charset="0"/>
                          <a:ea typeface="Verdana" panose="020B0604030504040204" pitchFamily="34" charset="0"/>
                        </a:rPr>
                        <a:t>Electrical / mechanical system retrofits as hospitals upgrade their existing facilities and build new facilities</a:t>
                      </a:r>
                    </a:p>
                  </a:txBody>
                  <a:tcPr>
                    <a:noFill/>
                  </a:tcPr>
                </a:tc>
                <a:extLst>
                  <a:ext uri="{0D108BD9-81ED-4DB2-BD59-A6C34878D82A}">
                    <a16:rowId xmlns:a16="http://schemas.microsoft.com/office/drawing/2014/main" val="2090877204"/>
                  </a:ext>
                </a:extLst>
              </a:tr>
              <a:tr h="722281">
                <a:tc>
                  <a:txBody>
                    <a:bodyPr/>
                    <a:lstStyle/>
                    <a:p>
                      <a:pPr marL="0" indent="0">
                        <a:buClr>
                          <a:srgbClr val="007C85"/>
                        </a:buClr>
                        <a:buFontTx/>
                        <a:buNone/>
                      </a:pPr>
                      <a:r>
                        <a:rPr lang="en-US" sz="1400" b="1" dirty="0">
                          <a:solidFill>
                            <a:schemeClr val="tx1"/>
                          </a:solidFill>
                          <a:latin typeface="Verdana" panose="020B0604030504040204" pitchFamily="34" charset="0"/>
                          <a:ea typeface="Verdana" panose="020B0604030504040204" pitchFamily="34" charset="0"/>
                        </a:rPr>
                        <a:t>Energy Transition / Transportation</a:t>
                      </a:r>
                    </a:p>
                  </a:txBody>
                  <a:tcPr>
                    <a:noFill/>
                  </a:tcPr>
                </a:tc>
                <a:tc>
                  <a:txBody>
                    <a:bodyPr/>
                    <a:lstStyle/>
                    <a:p>
                      <a:pPr marL="171450" marR="0" lvl="0" indent="-171450" algn="l" defTabSz="914400" rtl="0" eaLnBrk="1" fontAlgn="auto" latinLnBrk="0" hangingPunct="1">
                        <a:lnSpc>
                          <a:spcPct val="100000"/>
                        </a:lnSpc>
                        <a:spcBef>
                          <a:spcPts val="400"/>
                        </a:spcBef>
                        <a:spcAft>
                          <a:spcPts val="0"/>
                        </a:spcAft>
                        <a:buClr>
                          <a:srgbClr val="007C85"/>
                        </a:buClr>
                        <a:buSzTx/>
                        <a:buFont typeface="Verdana" panose="020B0604030504040204" pitchFamily="34" charset="0"/>
                        <a:buChar char="»"/>
                        <a:tabLst/>
                        <a:defRPr/>
                      </a:pPr>
                      <a:r>
                        <a:rPr kumimoji="0" lang="en-US" sz="11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Growing demand for EV transition across entire value chain; EV and EV battery manufacturing facilities; electrical charging stations on industrial scale; renewable buildout, natural gas backup facilities </a:t>
                      </a:r>
                    </a:p>
                  </a:txBody>
                  <a:tcPr>
                    <a:noFill/>
                  </a:tcPr>
                </a:tc>
                <a:extLst>
                  <a:ext uri="{0D108BD9-81ED-4DB2-BD59-A6C34878D82A}">
                    <a16:rowId xmlns:a16="http://schemas.microsoft.com/office/drawing/2014/main" val="3960083327"/>
                  </a:ext>
                </a:extLst>
              </a:tr>
              <a:tr h="534496">
                <a:tc>
                  <a:txBody>
                    <a:bodyPr/>
                    <a:lstStyle/>
                    <a:p>
                      <a:pPr marL="0" indent="0">
                        <a:buClr>
                          <a:srgbClr val="007C85"/>
                        </a:buClr>
                        <a:buFontTx/>
                        <a:buNone/>
                      </a:pPr>
                      <a:r>
                        <a:rPr lang="en-US" sz="1400" b="1" dirty="0">
                          <a:solidFill>
                            <a:schemeClr val="tx1"/>
                          </a:solidFill>
                          <a:latin typeface="Verdana" panose="020B0604030504040204" pitchFamily="34" charset="0"/>
                          <a:ea typeface="Verdana" panose="020B0604030504040204" pitchFamily="34" charset="0"/>
                        </a:rPr>
                        <a:t>Water &amp; Wastewater</a:t>
                      </a:r>
                    </a:p>
                  </a:txBody>
                  <a:tcPr>
                    <a:noFill/>
                  </a:tcPr>
                </a:tc>
                <a:tc>
                  <a:txBody>
                    <a:bodyPr/>
                    <a:lstStyle/>
                    <a:p>
                      <a:pPr marL="171450" indent="-171450">
                        <a:spcBef>
                          <a:spcPts val="400"/>
                        </a:spcBef>
                        <a:buClr>
                          <a:srgbClr val="007C85"/>
                        </a:buClr>
                        <a:buFont typeface="Verdana" panose="020B0604030504040204" pitchFamily="34" charset="0"/>
                        <a:buChar char="»"/>
                      </a:pPr>
                      <a:r>
                        <a:rPr lang="en-US" sz="1150" b="0" dirty="0">
                          <a:solidFill>
                            <a:schemeClr val="tx1"/>
                          </a:solidFill>
                          <a:latin typeface="Verdana" panose="020B0604030504040204" pitchFamily="34" charset="0"/>
                          <a:ea typeface="Verdana" panose="020B0604030504040204" pitchFamily="34" charset="0"/>
                        </a:rPr>
                        <a:t>Demand for comprehensive construction services, especially Florida</a:t>
                      </a:r>
                    </a:p>
                  </a:txBody>
                  <a:tcPr>
                    <a:noFill/>
                  </a:tcPr>
                </a:tc>
                <a:extLst>
                  <a:ext uri="{0D108BD9-81ED-4DB2-BD59-A6C34878D82A}">
                    <a16:rowId xmlns:a16="http://schemas.microsoft.com/office/drawing/2014/main" val="3083284924"/>
                  </a:ext>
                </a:extLst>
              </a:tr>
              <a:tr h="924691">
                <a:tc>
                  <a:txBody>
                    <a:bodyPr/>
                    <a:lstStyle/>
                    <a:p>
                      <a:pPr marL="0" indent="0">
                        <a:buClr>
                          <a:srgbClr val="007C85"/>
                        </a:buClr>
                        <a:buFontTx/>
                        <a:buNone/>
                      </a:pPr>
                      <a:endParaRPr lang="en-US" sz="1400" b="1" dirty="0">
                        <a:solidFill>
                          <a:schemeClr val="tx1"/>
                        </a:solidFill>
                        <a:latin typeface="Verdana" panose="020B0604030504040204" pitchFamily="34" charset="0"/>
                        <a:ea typeface="Verdana" panose="020B0604030504040204" pitchFamily="34" charset="0"/>
                      </a:endParaRPr>
                    </a:p>
                    <a:p>
                      <a:pPr marL="0" indent="0">
                        <a:buClr>
                          <a:srgbClr val="007C85"/>
                        </a:buClr>
                        <a:buFontTx/>
                        <a:buNone/>
                      </a:pPr>
                      <a:r>
                        <a:rPr lang="en-US" sz="1400" b="1" dirty="0">
                          <a:solidFill>
                            <a:schemeClr val="tx1"/>
                          </a:solidFill>
                          <a:latin typeface="Verdana" panose="020B0604030504040204" pitchFamily="34" charset="0"/>
                          <a:ea typeface="Verdana" panose="020B0604030504040204" pitchFamily="34" charset="0"/>
                        </a:rPr>
                        <a:t>Mechanical Services</a:t>
                      </a:r>
                    </a:p>
                  </a:txBody>
                  <a:tcPr>
                    <a:noFill/>
                  </a:tcPr>
                </a:tc>
                <a:tc>
                  <a:txBody>
                    <a:bodyPr/>
                    <a:lstStyle/>
                    <a:p>
                      <a:pPr marL="171450" indent="-171450">
                        <a:spcBef>
                          <a:spcPts val="400"/>
                        </a:spcBef>
                        <a:buClr>
                          <a:srgbClr val="007C85"/>
                        </a:buClr>
                        <a:buFont typeface="Verdana" panose="020B0604030504040204" pitchFamily="34" charset="0"/>
                        <a:buChar char="»"/>
                      </a:pPr>
                      <a:r>
                        <a:rPr lang="en-US" sz="1150" b="0" dirty="0">
                          <a:solidFill>
                            <a:schemeClr val="tx1"/>
                          </a:solidFill>
                          <a:latin typeface="Verdana" panose="020B0604030504040204" pitchFamily="34" charset="0"/>
                          <a:ea typeface="Verdana" panose="020B0604030504040204" pitchFamily="34" charset="0"/>
                        </a:rPr>
                        <a:t>Growing mechanical service and repair demand stemming from pandemic maintenance deferrals, retrofit opportunities, energy efficiency upgrades, customer decarbonization initiatives, and delays in receipt of new HVAC equipment  </a:t>
                      </a:r>
                    </a:p>
                  </a:txBody>
                  <a:tcPr>
                    <a:noFill/>
                  </a:tcPr>
                </a:tc>
                <a:extLst>
                  <a:ext uri="{0D108BD9-81ED-4DB2-BD59-A6C34878D82A}">
                    <a16:rowId xmlns:a16="http://schemas.microsoft.com/office/drawing/2014/main" val="2828862933"/>
                  </a:ext>
                </a:extLst>
              </a:tr>
              <a:tr h="754855">
                <a:tc>
                  <a:txBody>
                    <a:bodyPr/>
                    <a:lstStyle/>
                    <a:p>
                      <a:pPr marL="0" indent="0">
                        <a:buClr>
                          <a:srgbClr val="007C85"/>
                        </a:buClr>
                        <a:buFontTx/>
                        <a:buNone/>
                      </a:pPr>
                      <a:r>
                        <a:rPr lang="en-US" sz="1400" b="1" dirty="0">
                          <a:solidFill>
                            <a:schemeClr val="tx1"/>
                          </a:solidFill>
                          <a:latin typeface="Verdana" panose="020B0604030504040204" pitchFamily="34" charset="0"/>
                          <a:ea typeface="Verdana" panose="020B0604030504040204" pitchFamily="34" charset="0"/>
                        </a:rPr>
                        <a:t>Indoor Air Quality</a:t>
                      </a:r>
                    </a:p>
                    <a:p>
                      <a:pPr marL="0" indent="0">
                        <a:buClr>
                          <a:srgbClr val="007C85"/>
                        </a:buClr>
                        <a:buFontTx/>
                        <a:buNone/>
                      </a:pPr>
                      <a:endParaRPr lang="en-US" sz="1400" b="1" dirty="0">
                        <a:solidFill>
                          <a:schemeClr val="tx1"/>
                        </a:solidFill>
                        <a:latin typeface="Verdana" panose="020B0604030504040204" pitchFamily="34" charset="0"/>
                        <a:ea typeface="Verdana" panose="020B0604030504040204" pitchFamily="34" charset="0"/>
                      </a:endParaRPr>
                    </a:p>
                  </a:txBody>
                  <a:tcPr>
                    <a:noFill/>
                  </a:tcPr>
                </a:tc>
                <a:tc>
                  <a:txBody>
                    <a:bodyPr/>
                    <a:lstStyle/>
                    <a:p>
                      <a:pPr marL="171450" indent="-171450">
                        <a:buClr>
                          <a:srgbClr val="007C85"/>
                        </a:buClr>
                        <a:buFont typeface="Verdana" panose="020B0604030504040204" pitchFamily="34" charset="0"/>
                        <a:buChar char="»"/>
                      </a:pPr>
                      <a:r>
                        <a:rPr lang="en-US" sz="1150" b="0" dirty="0">
                          <a:solidFill>
                            <a:schemeClr val="tx1"/>
                          </a:solidFill>
                          <a:latin typeface="Verdana" panose="020B0604030504040204" pitchFamily="34" charset="0"/>
                          <a:ea typeface="Verdana" panose="020B0604030504040204" pitchFamily="34" charset="0"/>
                        </a:rPr>
                        <a:t>Nationwide mechanical systems retrofit projects to improve building wellness with significant opportunities in the Institutional and Education sectors</a:t>
                      </a:r>
                    </a:p>
                  </a:txBody>
                  <a:tcPr>
                    <a:noFill/>
                  </a:tcPr>
                </a:tc>
                <a:extLst>
                  <a:ext uri="{0D108BD9-81ED-4DB2-BD59-A6C34878D82A}">
                    <a16:rowId xmlns:a16="http://schemas.microsoft.com/office/drawing/2014/main" val="670668163"/>
                  </a:ext>
                </a:extLst>
              </a:tr>
              <a:tr h="370840">
                <a:tc>
                  <a:txBody>
                    <a:bodyPr/>
                    <a:lstStyle/>
                    <a:p>
                      <a:pPr marL="0" indent="0">
                        <a:buClr>
                          <a:srgbClr val="007C85"/>
                        </a:buClr>
                        <a:buFontTx/>
                        <a:buNone/>
                      </a:pPr>
                      <a:r>
                        <a:rPr lang="en-US" sz="1400" b="1" dirty="0">
                          <a:solidFill>
                            <a:schemeClr val="tx1"/>
                          </a:solidFill>
                          <a:latin typeface="Verdana" panose="020B0604030504040204" pitchFamily="34" charset="0"/>
                          <a:ea typeface="Verdana" panose="020B0604030504040204" pitchFamily="34" charset="0"/>
                        </a:rPr>
                        <a:t>Fire Protection / Life Safety</a:t>
                      </a:r>
                    </a:p>
                  </a:txBody>
                  <a:tcPr>
                    <a:noFill/>
                  </a:tcPr>
                </a:tc>
                <a:tc>
                  <a:txBody>
                    <a:bodyPr/>
                    <a:lstStyle/>
                    <a:p>
                      <a:pPr marL="171450" indent="-171450">
                        <a:buClr>
                          <a:srgbClr val="007C85"/>
                        </a:buClr>
                        <a:buFont typeface="Verdana" panose="020B0604030504040204" pitchFamily="34" charset="0"/>
                        <a:buChar char="»"/>
                      </a:pPr>
                      <a:r>
                        <a:rPr lang="en-US" sz="1150" b="0" dirty="0">
                          <a:solidFill>
                            <a:schemeClr val="tx1"/>
                          </a:solidFill>
                          <a:latin typeface="Verdana" panose="020B0604030504040204" pitchFamily="34" charset="0"/>
                          <a:ea typeface="Verdana" panose="020B0604030504040204" pitchFamily="34" charset="0"/>
                        </a:rPr>
                        <a:t>Nationwide fire sprinkler installation capability / substantial cost efficiencies via prefabrication / strong demand from industrial and technology clients / growing aftermarket</a:t>
                      </a:r>
                    </a:p>
                  </a:txBody>
                  <a:tcPr>
                    <a:noFill/>
                  </a:tcPr>
                </a:tc>
                <a:extLst>
                  <a:ext uri="{0D108BD9-81ED-4DB2-BD59-A6C34878D82A}">
                    <a16:rowId xmlns:a16="http://schemas.microsoft.com/office/drawing/2014/main" val="1224867519"/>
                  </a:ext>
                </a:extLst>
              </a:tr>
            </a:tbl>
          </a:graphicData>
        </a:graphic>
      </p:graphicFrame>
    </p:spTree>
    <p:extLst>
      <p:ext uri="{BB962C8B-B14F-4D97-AF65-F5344CB8AC3E}">
        <p14:creationId xmlns:p14="http://schemas.microsoft.com/office/powerpoint/2010/main" val="3485224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6EC539-6D6A-46D3-B4F2-CD74F1C0015A}"/>
              </a:ext>
            </a:extLst>
          </p:cNvPr>
          <p:cNvSpPr>
            <a:spLocks noGrp="1"/>
          </p:cNvSpPr>
          <p:nvPr>
            <p:ph type="title"/>
          </p:nvPr>
        </p:nvSpPr>
        <p:spPr>
          <a:xfrm>
            <a:off x="369865" y="615229"/>
            <a:ext cx="8065526" cy="470869"/>
          </a:xfrm>
        </p:spPr>
        <p:txBody>
          <a:bodyPr/>
          <a:lstStyle/>
          <a:p>
            <a:r>
              <a:rPr lang="en-US" dirty="0"/>
              <a:t>2023 GUIDANCE</a:t>
            </a:r>
          </a:p>
        </p:txBody>
      </p:sp>
      <p:sp>
        <p:nvSpPr>
          <p:cNvPr id="6" name="Rectangle 5">
            <a:extLst>
              <a:ext uri="{FF2B5EF4-FFF2-40B4-BE49-F238E27FC236}">
                <a16:creationId xmlns:a16="http://schemas.microsoft.com/office/drawing/2014/main" id="{52923ABD-40B0-436D-A95A-832BD802F4F9}"/>
              </a:ext>
            </a:extLst>
          </p:cNvPr>
          <p:cNvSpPr/>
          <p:nvPr/>
        </p:nvSpPr>
        <p:spPr>
          <a:xfrm>
            <a:off x="1189529" y="1909720"/>
            <a:ext cx="5721069" cy="2039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F46D0BE-0AA4-41FC-A84F-8CF6FAD9B30E}"/>
              </a:ext>
            </a:extLst>
          </p:cNvPr>
          <p:cNvSpPr>
            <a:spLocks noGrp="1"/>
          </p:cNvSpPr>
          <p:nvPr>
            <p:ph idx="1"/>
          </p:nvPr>
        </p:nvSpPr>
        <p:spPr>
          <a:xfrm>
            <a:off x="628650" y="1635849"/>
            <a:ext cx="7886700" cy="4351338"/>
          </a:xfrm>
        </p:spPr>
        <p:txBody>
          <a:bodyPr>
            <a:normAutofit lnSpcReduction="10000"/>
          </a:bodyPr>
          <a:lstStyle/>
          <a:p>
            <a:pPr marL="0" indent="0">
              <a:buNone/>
            </a:pPr>
            <a:endParaRPr lang="en-US" sz="3000" dirty="0"/>
          </a:p>
          <a:p>
            <a:pPr marL="457200" lvl="1" indent="0">
              <a:spcBef>
                <a:spcPts val="1200"/>
              </a:spcBef>
              <a:buNone/>
            </a:pPr>
            <a:r>
              <a:rPr lang="en-US" sz="2200" dirty="0"/>
              <a:t>	</a:t>
            </a:r>
            <a:r>
              <a:rPr lang="en-US" sz="2400" dirty="0"/>
              <a:t>Revenues		$12.0 - $12.5 Billion</a:t>
            </a:r>
          </a:p>
          <a:p>
            <a:pPr marL="457200" lvl="1" indent="0">
              <a:buNone/>
            </a:pPr>
            <a:endParaRPr lang="en-US" sz="2400" dirty="0"/>
          </a:p>
          <a:p>
            <a:pPr marL="457200" lvl="1" indent="0">
              <a:buNone/>
            </a:pPr>
            <a:endParaRPr lang="en-US" sz="2400" dirty="0"/>
          </a:p>
          <a:p>
            <a:pPr marL="457200" lvl="1" indent="0">
              <a:buNone/>
            </a:pPr>
            <a:r>
              <a:rPr lang="en-US" sz="2400" dirty="0"/>
              <a:t>	Diluted EPS</a:t>
            </a:r>
            <a:r>
              <a:rPr lang="en-US" sz="1900" dirty="0"/>
              <a:t>*	</a:t>
            </a:r>
            <a:r>
              <a:rPr lang="en-US" sz="2400" dirty="0"/>
              <a:t>$8.75 - $9.50 </a:t>
            </a:r>
          </a:p>
          <a:p>
            <a:pPr marL="457200" lvl="1"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300" dirty="0"/>
              <a:t>* Assumes ~28.0% effective tax rate</a:t>
            </a:r>
          </a:p>
        </p:txBody>
      </p:sp>
    </p:spTree>
    <p:extLst>
      <p:ext uri="{BB962C8B-B14F-4D97-AF65-F5344CB8AC3E}">
        <p14:creationId xmlns:p14="http://schemas.microsoft.com/office/powerpoint/2010/main" val="381768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84B28-4AA2-4164-A503-AB094155E442}"/>
              </a:ext>
            </a:extLst>
          </p:cNvPr>
          <p:cNvSpPr>
            <a:spLocks noGrp="1"/>
          </p:cNvSpPr>
          <p:nvPr>
            <p:ph type="title"/>
          </p:nvPr>
        </p:nvSpPr>
        <p:spPr>
          <a:xfrm>
            <a:off x="362973" y="388190"/>
            <a:ext cx="8259602" cy="704809"/>
          </a:xfrm>
        </p:spPr>
        <p:txBody>
          <a:bodyPr/>
          <a:lstStyle/>
          <a:p>
            <a:r>
              <a:rPr lang="en-US" dirty="0"/>
              <a:t>FORWARD-LOOKING STATEMENTS AND NON-GAAP FINANCIAL DISCLOSURES</a:t>
            </a:r>
          </a:p>
        </p:txBody>
      </p:sp>
      <p:sp>
        <p:nvSpPr>
          <p:cNvPr id="9" name="Rectangle 8">
            <a:extLst>
              <a:ext uri="{FF2B5EF4-FFF2-40B4-BE49-F238E27FC236}">
                <a16:creationId xmlns:a16="http://schemas.microsoft.com/office/drawing/2014/main" id="{E2E0312A-C33E-4F59-AED6-7892F830F1B6}"/>
              </a:ext>
            </a:extLst>
          </p:cNvPr>
          <p:cNvSpPr/>
          <p:nvPr/>
        </p:nvSpPr>
        <p:spPr>
          <a:xfrm>
            <a:off x="6934200" y="5867400"/>
            <a:ext cx="2209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73833FE1-1165-46F3-A6A7-148B77B76FC4}"/>
              </a:ext>
            </a:extLst>
          </p:cNvPr>
          <p:cNvSpPr>
            <a:spLocks noGrp="1"/>
          </p:cNvSpPr>
          <p:nvPr>
            <p:ph type="body" sz="quarter" idx="11"/>
          </p:nvPr>
        </p:nvSpPr>
        <p:spPr>
          <a:xfrm>
            <a:off x="484861" y="1224126"/>
            <a:ext cx="8278450" cy="4960037"/>
          </a:xfrm>
        </p:spPr>
        <p:txBody>
          <a:bodyPr>
            <a:noAutofit/>
          </a:bodyPr>
          <a:lstStyle/>
          <a:p>
            <a:pPr marL="0" indent="0">
              <a:buNone/>
            </a:pPr>
            <a:r>
              <a:rPr lang="en-US" sz="1100" b="1" i="1" dirty="0"/>
              <a:t>Forward-Looking Statements</a:t>
            </a:r>
          </a:p>
          <a:p>
            <a:pPr marL="0" indent="0" algn="just">
              <a:buNone/>
            </a:pP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This material and related presentation contain certain forward-looking statements.  Such statements speak only as of the date on the cover of this slide deck, and EMCOR assumes no obligation to update any such forward-looking statements, unless required by law. These forward-looking statements may include statements regarding anticipated future operating and financial performance, including financial guidance and projections underlying that guidance; the nature and impact of our remaining performance obligations; our ability to pursue acquisitions; our ability to return capital to shareholders; market opportunities; market growth prospects; and customer trends. These forward-looking statements involve risks and uncertainties that could cause actual results to differ materially from those anticipated (whether expressly or implied) by the forward-looking statements. Accordingly, these statements do not guarantee future performance or events. Applicable risks and uncertainties include, but are not limited to, adverse effects of general economic conditions; changes in interest rates; domestic and international political developments; changes in the specific markets for EMCOR’s services; adverse business conditions, including labor market tightness, productivity challenges, the nature and extent of supply chain disruptions impacting availability and pricing of materials, and inflationary trends more generally, including fluctuations in energy costs; the impact of legislation and/or government regulations; the availability of adequate levels of surety bonding; increased competition; unfavorable developments in the mix of our business; and the continuing impact of the COVID-19 pandemic, including the nature, extent, and impact of future variant surges, as well as other health emergencies, and government orders and mandates related thereto, on our revenue and operations. Certain of the risk factors associated with EMCOR’s business are also discussed in Part I, Item 1A “Risk Factors,” of the Company’s 2022 Form 10-K, and in other reports we file from time to time with the Securities and Exchange Commission and available at </a:t>
            </a:r>
            <a:r>
              <a:rPr lang="en-US" sz="1100" i="1" kern="1200"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hlinkClick r:id="rId3"/>
              </a:rPr>
              <a:t>www.sec.gov</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and </a:t>
            </a:r>
            <a:r>
              <a:rPr lang="en-US" sz="1100" i="1" kern="1200"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hlinkClick r:id="rId4"/>
              </a:rPr>
              <a:t>www.emcorgroup.com</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Such risk factors should be taken into account in evaluating our business, including any forward-looking statements.</a:t>
            </a:r>
          </a:p>
          <a:p>
            <a:pPr marL="0" indent="0" algn="just">
              <a:buNone/>
            </a:pPr>
            <a:r>
              <a:rPr lang="en-US" sz="1100" b="1" i="1" dirty="0"/>
              <a:t>Non-GAAP Measures </a:t>
            </a:r>
          </a:p>
          <a:p>
            <a:pPr marL="0" indent="0" algn="just">
              <a:buNone/>
            </a:pPr>
            <a:r>
              <a:rPr lang="en-US" sz="1100" i="1" kern="1200" dirty="0">
                <a:solidFill>
                  <a:srgbClr val="000000"/>
                </a:solidFill>
                <a:effectLst/>
                <a:latin typeface="Verdana" panose="020B0604030504040204" pitchFamily="34" charset="0"/>
                <a:ea typeface="Verdana" panose="020B0604030504040204" pitchFamily="34" charset="0"/>
                <a:cs typeface="Arial" panose="020B0604020202020204" pitchFamily="34" charset="0"/>
              </a:rPr>
              <a:t>This material and related presentation may include certain financial measures that were not prepared in accordance with U.S. generally accepted accounting principles (GAAP). </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The Company uses these non-GAAP measures as key performance indicators for the purpose of evaluating performance internally. We also believe that these non-GAAP measures provide investors with useful information with respect to our ongoing operations. </a:t>
            </a:r>
            <a:r>
              <a:rPr lang="en-US" sz="1100" i="1" kern="1200" dirty="0">
                <a:solidFill>
                  <a:srgbClr val="000000"/>
                </a:solidFill>
                <a:effectLst/>
                <a:latin typeface="Verdana" panose="020B0604030504040204" pitchFamily="34" charset="0"/>
                <a:ea typeface="Verdana" panose="020B0604030504040204" pitchFamily="34" charset="0"/>
                <a:cs typeface="Arial" panose="020B0604020202020204" pitchFamily="34" charset="0"/>
              </a:rPr>
              <a:t>Any non-GAAP financial measures presented are not, and should not be viewed as, substitutes for financial measures required by GAAP, have no standardized meaning prescribed by GAAP, and may not be comparable to the calculation of similar measures of other companies.  </a:t>
            </a:r>
            <a:endParaRPr lang="en-US" sz="1100" b="1" i="1" dirty="0"/>
          </a:p>
          <a:p>
            <a:pPr marL="0" indent="0" algn="just">
              <a:buNone/>
            </a:pPr>
            <a:endPar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ct val="100000"/>
              </a:lnSpc>
              <a:spcBef>
                <a:spcPts val="0"/>
              </a:spcBef>
              <a:buNone/>
            </a:pPr>
            <a:endParaRPr lang="en-US" sz="1100" b="1" i="1" dirty="0">
              <a:solidFill>
                <a:srgbClr val="000000"/>
              </a:solidFill>
              <a:cs typeface="Times New Roman" panose="02020603050405020304" pitchFamily="18" charset="0"/>
            </a:endParaRPr>
          </a:p>
          <a:p>
            <a:pPr marL="0" indent="0" algn="just">
              <a:lnSpc>
                <a:spcPct val="100000"/>
              </a:lnSpc>
              <a:spcBef>
                <a:spcPts val="0"/>
              </a:spcBef>
              <a:buNone/>
            </a:pPr>
            <a:endParaRPr lang="en-US" sz="1100" b="1" i="1" dirty="0"/>
          </a:p>
        </p:txBody>
      </p:sp>
    </p:spTree>
    <p:extLst>
      <p:ext uri="{BB962C8B-B14F-4D97-AF65-F5344CB8AC3E}">
        <p14:creationId xmlns:p14="http://schemas.microsoft.com/office/powerpoint/2010/main" val="1380588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42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7EB4FE-7471-4353-B781-C28FEF601FFD}"/>
              </a:ext>
            </a:extLst>
          </p:cNvPr>
          <p:cNvSpPr>
            <a:spLocks noGrp="1"/>
          </p:cNvSpPr>
          <p:nvPr>
            <p:ph type="body" sz="quarter" idx="11"/>
          </p:nvPr>
        </p:nvSpPr>
        <p:spPr>
          <a:xfrm>
            <a:off x="463695" y="1568019"/>
            <a:ext cx="4122174" cy="3974457"/>
          </a:xfrm>
        </p:spPr>
        <p:txBody>
          <a:bodyPr>
            <a:normAutofit/>
          </a:bodyPr>
          <a:lstStyle/>
          <a:p>
            <a:pPr>
              <a:lnSpc>
                <a:spcPct val="100000"/>
              </a:lnSpc>
              <a:spcBef>
                <a:spcPts val="1200"/>
              </a:spcBef>
              <a:spcAft>
                <a:spcPts val="1800"/>
              </a:spcAft>
            </a:pPr>
            <a:r>
              <a:rPr lang="en-US" dirty="0"/>
              <a:t>Leading specialty construction, building, and industrial services provider</a:t>
            </a:r>
          </a:p>
          <a:p>
            <a:pPr>
              <a:lnSpc>
                <a:spcPct val="100000"/>
              </a:lnSpc>
              <a:spcBef>
                <a:spcPts val="1200"/>
              </a:spcBef>
              <a:spcAft>
                <a:spcPts val="1800"/>
              </a:spcAft>
            </a:pPr>
            <a:r>
              <a:rPr lang="en-US" dirty="0"/>
              <a:t>Approximately 78 million hours worked in 2022</a:t>
            </a:r>
          </a:p>
          <a:p>
            <a:pPr>
              <a:lnSpc>
                <a:spcPct val="100000"/>
              </a:lnSpc>
              <a:spcBef>
                <a:spcPts val="1200"/>
              </a:spcBef>
              <a:spcAft>
                <a:spcPts val="1800"/>
              </a:spcAft>
            </a:pPr>
            <a:r>
              <a:rPr lang="en-US" dirty="0"/>
              <a:t>2022 Total Recordable Incident Rate (TRIR) of 1.2</a:t>
            </a:r>
            <a:endParaRPr lang="en-US" dirty="0">
              <a:highlight>
                <a:srgbClr val="FFFF00"/>
              </a:highlight>
            </a:endParaRPr>
          </a:p>
          <a:p>
            <a:pPr>
              <a:lnSpc>
                <a:spcPct val="100000"/>
              </a:lnSpc>
              <a:spcBef>
                <a:spcPts val="1200"/>
              </a:spcBef>
              <a:spcAft>
                <a:spcPts val="1800"/>
              </a:spcAft>
            </a:pPr>
            <a:r>
              <a:rPr lang="en-US" dirty="0"/>
              <a:t>2022 RPOs of $7.46B</a:t>
            </a:r>
          </a:p>
        </p:txBody>
      </p:sp>
      <p:sp>
        <p:nvSpPr>
          <p:cNvPr id="6" name="Title 5">
            <a:extLst>
              <a:ext uri="{FF2B5EF4-FFF2-40B4-BE49-F238E27FC236}">
                <a16:creationId xmlns:a16="http://schemas.microsoft.com/office/drawing/2014/main" id="{859FD4EC-AFEF-4C22-B28C-BBE36C7B5B6E}"/>
              </a:ext>
            </a:extLst>
          </p:cNvPr>
          <p:cNvSpPr>
            <a:spLocks noGrp="1"/>
          </p:cNvSpPr>
          <p:nvPr>
            <p:ph type="title"/>
          </p:nvPr>
        </p:nvSpPr>
        <p:spPr>
          <a:xfrm>
            <a:off x="362975" y="552097"/>
            <a:ext cx="8259602" cy="532276"/>
          </a:xfrm>
        </p:spPr>
        <p:txBody>
          <a:bodyPr/>
          <a:lstStyle/>
          <a:p>
            <a:r>
              <a:rPr lang="en-US" dirty="0"/>
              <a:t>EMCOR HIGHLIGHTS</a:t>
            </a:r>
          </a:p>
        </p:txBody>
      </p:sp>
      <p:pic>
        <p:nvPicPr>
          <p:cNvPr id="5" name="Picture 4" descr="A picture containing sky&#10;&#10;Description automatically generated">
            <a:extLst>
              <a:ext uri="{FF2B5EF4-FFF2-40B4-BE49-F238E27FC236}">
                <a16:creationId xmlns:a16="http://schemas.microsoft.com/office/drawing/2014/main" id="{73AE6CBA-AB43-40DA-9054-7E198F96C61A}"/>
              </a:ext>
            </a:extLst>
          </p:cNvPr>
          <p:cNvPicPr>
            <a:picLocks noChangeAspect="1"/>
          </p:cNvPicPr>
          <p:nvPr/>
        </p:nvPicPr>
        <p:blipFill rotWithShape="1">
          <a:blip r:embed="rId3">
            <a:extLst>
              <a:ext uri="{28A0092B-C50C-407E-A947-70E740481C1C}">
                <a14:useLocalDpi xmlns:a14="http://schemas.microsoft.com/office/drawing/2010/main" val="0"/>
              </a:ext>
            </a:extLst>
          </a:blip>
          <a:srcRect l="14762" r="40158"/>
          <a:stretch/>
        </p:blipFill>
        <p:spPr>
          <a:xfrm>
            <a:off x="4617765" y="1557673"/>
            <a:ext cx="4122175" cy="3497802"/>
          </a:xfrm>
          <a:prstGeom prst="rect">
            <a:avLst/>
          </a:prstGeom>
        </p:spPr>
      </p:pic>
      <p:pic>
        <p:nvPicPr>
          <p:cNvPr id="7" name="Picture 6">
            <a:extLst>
              <a:ext uri="{FF2B5EF4-FFF2-40B4-BE49-F238E27FC236}">
                <a16:creationId xmlns:a16="http://schemas.microsoft.com/office/drawing/2014/main" id="{8A2DEBAE-EA29-470E-BCE2-B43C2940776B}"/>
              </a:ext>
            </a:extLst>
          </p:cNvPr>
          <p:cNvPicPr>
            <a:picLocks noChangeAspect="1"/>
          </p:cNvPicPr>
          <p:nvPr/>
        </p:nvPicPr>
        <p:blipFill rotWithShape="1">
          <a:blip r:embed="rId4">
            <a:extLst>
              <a:ext uri="{28A0092B-C50C-407E-A947-70E740481C1C}">
                <a14:useLocalDpi xmlns:a14="http://schemas.microsoft.com/office/drawing/2010/main" val="0"/>
              </a:ext>
            </a:extLst>
          </a:blip>
          <a:srcRect l="27100" t="16647" r="31544" b="33895"/>
          <a:stretch/>
        </p:blipFill>
        <p:spPr>
          <a:xfrm>
            <a:off x="4444275" y="4105864"/>
            <a:ext cx="1533833" cy="2752134"/>
          </a:xfrm>
          <a:prstGeom prst="rect">
            <a:avLst/>
          </a:prstGeom>
        </p:spPr>
      </p:pic>
    </p:spTree>
    <p:extLst>
      <p:ext uri="{BB962C8B-B14F-4D97-AF65-F5344CB8AC3E}">
        <p14:creationId xmlns:p14="http://schemas.microsoft.com/office/powerpoint/2010/main" val="3110128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44B1AB-684F-49E0-884A-B3A04BE2583C}"/>
              </a:ext>
            </a:extLst>
          </p:cNvPr>
          <p:cNvSpPr>
            <a:spLocks noGrp="1"/>
          </p:cNvSpPr>
          <p:nvPr>
            <p:ph type="body" sz="quarter" idx="11"/>
          </p:nvPr>
        </p:nvSpPr>
        <p:spPr>
          <a:xfrm>
            <a:off x="463693" y="1568010"/>
            <a:ext cx="3976256" cy="4799097"/>
          </a:xfrm>
        </p:spPr>
        <p:txBody>
          <a:bodyPr>
            <a:noAutofit/>
          </a:bodyPr>
          <a:lstStyle/>
          <a:p>
            <a:pPr>
              <a:lnSpc>
                <a:spcPct val="100000"/>
              </a:lnSpc>
              <a:spcBef>
                <a:spcPts val="1200"/>
              </a:spcBef>
              <a:spcAft>
                <a:spcPts val="1200"/>
              </a:spcAft>
            </a:pPr>
            <a:r>
              <a:rPr lang="en-US" dirty="0"/>
              <a:t>Significant expertise in project execution and managing skilled craft labor</a:t>
            </a:r>
          </a:p>
          <a:p>
            <a:pPr>
              <a:lnSpc>
                <a:spcPct val="100000"/>
              </a:lnSpc>
              <a:spcBef>
                <a:spcPts val="1200"/>
              </a:spcBef>
              <a:spcAft>
                <a:spcPts val="1200"/>
              </a:spcAft>
            </a:pPr>
            <a:r>
              <a:rPr lang="en-US" dirty="0"/>
              <a:t>Disciplined and effective cost management</a:t>
            </a:r>
          </a:p>
          <a:p>
            <a:pPr>
              <a:lnSpc>
                <a:spcPct val="100000"/>
              </a:lnSpc>
              <a:spcBef>
                <a:spcPts val="1200"/>
              </a:spcBef>
              <a:spcAft>
                <a:spcPts val="1200"/>
              </a:spcAft>
            </a:pPr>
            <a:r>
              <a:rPr lang="en-US" dirty="0"/>
              <a:t>Broad opportunities for earnings growth</a:t>
            </a:r>
          </a:p>
          <a:p>
            <a:pPr>
              <a:lnSpc>
                <a:spcPct val="100000"/>
              </a:lnSpc>
              <a:spcBef>
                <a:spcPts val="1200"/>
              </a:spcBef>
              <a:spcAft>
                <a:spcPts val="1200"/>
              </a:spcAft>
            </a:pPr>
            <a:r>
              <a:rPr lang="en-US" dirty="0"/>
              <a:t>History of consistent cash generation</a:t>
            </a:r>
          </a:p>
          <a:p>
            <a:pPr>
              <a:lnSpc>
                <a:spcPct val="100000"/>
              </a:lnSpc>
              <a:spcBef>
                <a:spcPts val="1200"/>
              </a:spcBef>
              <a:spcAft>
                <a:spcPts val="1200"/>
              </a:spcAft>
            </a:pPr>
            <a:r>
              <a:rPr lang="en-US" dirty="0"/>
              <a:t>Strong and liquid balance sheet</a:t>
            </a:r>
          </a:p>
        </p:txBody>
      </p:sp>
      <p:sp>
        <p:nvSpPr>
          <p:cNvPr id="7" name="Title 6">
            <a:extLst>
              <a:ext uri="{FF2B5EF4-FFF2-40B4-BE49-F238E27FC236}">
                <a16:creationId xmlns:a16="http://schemas.microsoft.com/office/drawing/2014/main" id="{251E5547-802D-4D8C-B53F-48383B85C95B}"/>
              </a:ext>
            </a:extLst>
          </p:cNvPr>
          <p:cNvSpPr>
            <a:spLocks noGrp="1"/>
          </p:cNvSpPr>
          <p:nvPr>
            <p:ph type="title"/>
          </p:nvPr>
        </p:nvSpPr>
        <p:spPr>
          <a:xfrm>
            <a:off x="362972" y="490892"/>
            <a:ext cx="8259602" cy="593485"/>
          </a:xfrm>
        </p:spPr>
        <p:txBody>
          <a:bodyPr/>
          <a:lstStyle/>
          <a:p>
            <a:r>
              <a:rPr lang="en-US" cap="all" dirty="0"/>
              <a:t>Emcor strengths</a:t>
            </a:r>
          </a:p>
        </p:txBody>
      </p:sp>
      <p:pic>
        <p:nvPicPr>
          <p:cNvPr id="5" name="Picture 4" descr="A picture containing sky, outdoor&#10;&#10;Description automatically generated">
            <a:extLst>
              <a:ext uri="{FF2B5EF4-FFF2-40B4-BE49-F238E27FC236}">
                <a16:creationId xmlns:a16="http://schemas.microsoft.com/office/drawing/2014/main" id="{04976F43-3697-4E68-BBE8-C22EF845F217}"/>
              </a:ext>
            </a:extLst>
          </p:cNvPr>
          <p:cNvPicPr>
            <a:picLocks noChangeAspect="1"/>
          </p:cNvPicPr>
          <p:nvPr/>
        </p:nvPicPr>
        <p:blipFill rotWithShape="1">
          <a:blip r:embed="rId3">
            <a:extLst>
              <a:ext uri="{28A0092B-C50C-407E-A947-70E740481C1C}">
                <a14:useLocalDpi xmlns:a14="http://schemas.microsoft.com/office/drawing/2010/main" val="0"/>
              </a:ext>
            </a:extLst>
          </a:blip>
          <a:srcRect t="11421" b="23799"/>
          <a:stretch/>
        </p:blipFill>
        <p:spPr>
          <a:xfrm>
            <a:off x="4586593" y="1876839"/>
            <a:ext cx="4158888" cy="3592154"/>
          </a:xfrm>
          <a:prstGeom prst="rect">
            <a:avLst/>
          </a:prstGeom>
        </p:spPr>
      </p:pic>
    </p:spTree>
    <p:extLst>
      <p:ext uri="{BB962C8B-B14F-4D97-AF65-F5344CB8AC3E}">
        <p14:creationId xmlns:p14="http://schemas.microsoft.com/office/powerpoint/2010/main" val="575669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059491-4CAB-4C6A-844D-FE61991361B8}"/>
              </a:ext>
            </a:extLst>
          </p:cNvPr>
          <p:cNvSpPr>
            <a:spLocks noGrp="1"/>
          </p:cNvSpPr>
          <p:nvPr>
            <p:ph type="title"/>
          </p:nvPr>
        </p:nvSpPr>
        <p:spPr>
          <a:xfrm>
            <a:off x="362972" y="491716"/>
            <a:ext cx="8259602" cy="592661"/>
          </a:xfrm>
        </p:spPr>
        <p:txBody>
          <a:bodyPr>
            <a:normAutofit fontScale="90000"/>
          </a:bodyPr>
          <a:lstStyle/>
          <a:p>
            <a:r>
              <a:rPr lang="en-US" dirty="0"/>
              <a:t>BROAD CONSTRUCTION &amp; SERVICES PLATFORM                  2022 REVENUES:  $11.1B</a:t>
            </a:r>
          </a:p>
        </p:txBody>
      </p:sp>
      <p:graphicFrame>
        <p:nvGraphicFramePr>
          <p:cNvPr id="6" name="Table 11">
            <a:extLst>
              <a:ext uri="{FF2B5EF4-FFF2-40B4-BE49-F238E27FC236}">
                <a16:creationId xmlns:a16="http://schemas.microsoft.com/office/drawing/2014/main" id="{D54CFD15-D5E2-4216-9A51-B6E381084047}"/>
              </a:ext>
            </a:extLst>
          </p:cNvPr>
          <p:cNvGraphicFramePr>
            <a:graphicFrameLocks noGrp="1"/>
          </p:cNvGraphicFramePr>
          <p:nvPr>
            <p:extLst>
              <p:ext uri="{D42A27DB-BD31-4B8C-83A1-F6EECF244321}">
                <p14:modId xmlns:p14="http://schemas.microsoft.com/office/powerpoint/2010/main" val="303696638"/>
              </p:ext>
            </p:extLst>
          </p:nvPr>
        </p:nvGraphicFramePr>
        <p:xfrm>
          <a:off x="94831" y="1568574"/>
          <a:ext cx="8954338" cy="4399280"/>
        </p:xfrm>
        <a:graphic>
          <a:graphicData uri="http://schemas.openxmlformats.org/drawingml/2006/table">
            <a:tbl>
              <a:tblPr firstRow="1" bandRow="1">
                <a:tableStyleId>{5C22544A-7EE6-4342-B048-85BDC9FD1C3A}</a:tableStyleId>
              </a:tblPr>
              <a:tblGrid>
                <a:gridCol w="1112234">
                  <a:extLst>
                    <a:ext uri="{9D8B030D-6E8A-4147-A177-3AD203B41FA5}">
                      <a16:colId xmlns:a16="http://schemas.microsoft.com/office/drawing/2014/main" val="3083837863"/>
                    </a:ext>
                  </a:extLst>
                </a:gridCol>
                <a:gridCol w="1033229">
                  <a:extLst>
                    <a:ext uri="{9D8B030D-6E8A-4147-A177-3AD203B41FA5}">
                      <a16:colId xmlns:a16="http://schemas.microsoft.com/office/drawing/2014/main" val="3685735228"/>
                    </a:ext>
                  </a:extLst>
                </a:gridCol>
                <a:gridCol w="208280">
                  <a:extLst>
                    <a:ext uri="{9D8B030D-6E8A-4147-A177-3AD203B41FA5}">
                      <a16:colId xmlns:a16="http://schemas.microsoft.com/office/drawing/2014/main" val="1387975424"/>
                    </a:ext>
                  </a:extLst>
                </a:gridCol>
                <a:gridCol w="957261">
                  <a:extLst>
                    <a:ext uri="{9D8B030D-6E8A-4147-A177-3AD203B41FA5}">
                      <a16:colId xmlns:a16="http://schemas.microsoft.com/office/drawing/2014/main" val="467607057"/>
                    </a:ext>
                  </a:extLst>
                </a:gridCol>
                <a:gridCol w="289246">
                  <a:extLst>
                    <a:ext uri="{9D8B030D-6E8A-4147-A177-3AD203B41FA5}">
                      <a16:colId xmlns:a16="http://schemas.microsoft.com/office/drawing/2014/main" val="1215245346"/>
                    </a:ext>
                  </a:extLst>
                </a:gridCol>
                <a:gridCol w="962017">
                  <a:extLst>
                    <a:ext uri="{9D8B030D-6E8A-4147-A177-3AD203B41FA5}">
                      <a16:colId xmlns:a16="http://schemas.microsoft.com/office/drawing/2014/main" val="1892984688"/>
                    </a:ext>
                  </a:extLst>
                </a:gridCol>
                <a:gridCol w="162590">
                  <a:extLst>
                    <a:ext uri="{9D8B030D-6E8A-4147-A177-3AD203B41FA5}">
                      <a16:colId xmlns:a16="http://schemas.microsoft.com/office/drawing/2014/main" val="1677789412"/>
                    </a:ext>
                  </a:extLst>
                </a:gridCol>
                <a:gridCol w="993727">
                  <a:extLst>
                    <a:ext uri="{9D8B030D-6E8A-4147-A177-3AD203B41FA5}">
                      <a16:colId xmlns:a16="http://schemas.microsoft.com/office/drawing/2014/main" val="668723327"/>
                    </a:ext>
                  </a:extLst>
                </a:gridCol>
                <a:gridCol w="208280">
                  <a:extLst>
                    <a:ext uri="{9D8B030D-6E8A-4147-A177-3AD203B41FA5}">
                      <a16:colId xmlns:a16="http://schemas.microsoft.com/office/drawing/2014/main" val="1432149429"/>
                    </a:ext>
                  </a:extLst>
                </a:gridCol>
                <a:gridCol w="993506">
                  <a:extLst>
                    <a:ext uri="{9D8B030D-6E8A-4147-A177-3AD203B41FA5}">
                      <a16:colId xmlns:a16="http://schemas.microsoft.com/office/drawing/2014/main" val="2728938821"/>
                    </a:ext>
                  </a:extLst>
                </a:gridCol>
                <a:gridCol w="208280">
                  <a:extLst>
                    <a:ext uri="{9D8B030D-6E8A-4147-A177-3AD203B41FA5}">
                      <a16:colId xmlns:a16="http://schemas.microsoft.com/office/drawing/2014/main" val="4068012423"/>
                    </a:ext>
                  </a:extLst>
                </a:gridCol>
                <a:gridCol w="1825688">
                  <a:extLst>
                    <a:ext uri="{9D8B030D-6E8A-4147-A177-3AD203B41FA5}">
                      <a16:colId xmlns:a16="http://schemas.microsoft.com/office/drawing/2014/main" val="3159794227"/>
                    </a:ext>
                  </a:extLst>
                </a:gridCol>
              </a:tblGrid>
              <a:tr h="370840">
                <a:tc gridSpan="2">
                  <a:txBody>
                    <a:bodyPr/>
                    <a:lstStyle/>
                    <a:p>
                      <a:pPr algn="ctr"/>
                      <a:r>
                        <a:rPr lang="en-US" sz="1400" b="1" dirty="0">
                          <a:latin typeface="Microsoft JhengHei" panose="020B0604030504040204" pitchFamily="34" charset="-120"/>
                          <a:ea typeface="Microsoft JhengHei" panose="020B0604030504040204" pitchFamily="34" charset="-120"/>
                        </a:rPr>
                        <a:t>CONSTRUCTION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tx1">
                        <a:lumMod val="65000"/>
                        <a:lumOff val="35000"/>
                      </a:schemeClr>
                    </a:solidFill>
                  </a:tcPr>
                </a:tc>
                <a:tc hMerge="1">
                  <a:txBody>
                    <a:bodyPr/>
                    <a:lstStyle/>
                    <a:p>
                      <a:pPr algn="ctr"/>
                      <a:endParaRPr lang="en-US" sz="1400" dirty="0">
                        <a:latin typeface="Arial Narrow" panose="020B0606020202030204" pitchFamily="34" charset="0"/>
                      </a:endParaRPr>
                    </a:p>
                  </a:txBody>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gridSpan="9">
                  <a:txBody>
                    <a:bodyPr/>
                    <a:lstStyle/>
                    <a:p>
                      <a:pPr algn="ctr"/>
                      <a:r>
                        <a:rPr lang="en-US" sz="1400" b="1" dirty="0">
                          <a:latin typeface="Microsoft JhengHei" panose="020B0604030504040204" pitchFamily="34" charset="-120"/>
                          <a:ea typeface="Microsoft JhengHei" panose="020B0604030504040204" pitchFamily="34" charset="-120"/>
                        </a:rPr>
                        <a:t>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US" sz="1400" dirty="0">
                        <a:latin typeface="Arial Narrow" panose="020B0606020202030204" pitchFamily="34" charset="0"/>
                      </a:endParaRPr>
                    </a:p>
                  </a:txBody>
                  <a:tcPr/>
                </a:tc>
                <a:tc hMerge="1">
                  <a:txBody>
                    <a:bodyPr/>
                    <a:lstStyle/>
                    <a:p>
                      <a:endParaRPr lang="en-US"/>
                    </a:p>
                  </a:txBody>
                  <a:tcPr/>
                </a:tc>
                <a:tc hMerge="1">
                  <a:txBody>
                    <a:bodyPr/>
                    <a:lstStyle/>
                    <a:p>
                      <a:pPr algn="ctr"/>
                      <a:endParaRPr lang="en-US" sz="1400" dirty="0">
                        <a:latin typeface="Arial Narrow" panose="020B0606020202030204" pitchFamily="34" charset="0"/>
                      </a:endParaRPr>
                    </a:p>
                  </a:txBody>
                  <a:tcPr/>
                </a:tc>
                <a:tc hMerge="1">
                  <a:txBody>
                    <a:bodyPr/>
                    <a:lstStyle/>
                    <a:p>
                      <a:endParaRPr lang="en-US"/>
                    </a:p>
                  </a:txBody>
                  <a:tcPr/>
                </a:tc>
                <a:tc hMerge="1">
                  <a:txBody>
                    <a:bodyPr/>
                    <a:lstStyle/>
                    <a:p>
                      <a:pPr algn="ctr"/>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solidFill>
                      <a:srgbClr val="007C85"/>
                    </a:solidFill>
                  </a:tcPr>
                </a:tc>
                <a:extLst>
                  <a:ext uri="{0D108BD9-81ED-4DB2-BD59-A6C34878D82A}">
                    <a16:rowId xmlns:a16="http://schemas.microsoft.com/office/drawing/2014/main" val="2882065904"/>
                  </a:ext>
                </a:extLst>
              </a:tr>
              <a:tr h="370840">
                <a:tc gridSpan="2">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gridSpan="6">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400" b="1" dirty="0">
                        <a:latin typeface="Arial Narrow" panose="020B0606020202030204" pitchFamily="34" charset="0"/>
                      </a:endParaRP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1" dirty="0">
                        <a:latin typeface="Arial Narrow" panose="020B0606020202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1"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82446759"/>
                  </a:ext>
                </a:extLst>
              </a:tr>
              <a:tr h="135233">
                <a:tc gridSpan="2">
                  <a:txBody>
                    <a:bodyPr/>
                    <a:lstStyle/>
                    <a:p>
                      <a:pPr algn="ctr"/>
                      <a:r>
                        <a:rPr lang="en-US" sz="1400" b="1" dirty="0">
                          <a:latin typeface="Arial Narrow" panose="020B0606020202030204" pitchFamily="34" charset="0"/>
                        </a:rPr>
                        <a:t>CONSTRUCTION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US" sz="1400" dirty="0">
                        <a:latin typeface="Arial Narrow" panose="020B0606020202030204" pitchFamily="34" charset="0"/>
                      </a:endParaRPr>
                    </a:p>
                  </a:txBody>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7">
                  <a:txBody>
                    <a:bodyPr/>
                    <a:lstStyle/>
                    <a:p>
                      <a:pPr algn="ctr"/>
                      <a:r>
                        <a:rPr lang="en-US" sz="1400" b="1" dirty="0">
                          <a:latin typeface="Arial Narrow" panose="020B0606020202030204" pitchFamily="34" charset="0"/>
                        </a:rPr>
                        <a:t>BUILDING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US" sz="1400" dirty="0">
                        <a:latin typeface="Arial Narrow" panose="020B0606020202030204" pitchFamily="34" charset="0"/>
                      </a:endParaRPr>
                    </a:p>
                  </a:txBody>
                  <a:tcPr/>
                </a:tc>
                <a:tc hMerge="1">
                  <a:txBody>
                    <a:bodyPr/>
                    <a:lstStyle/>
                    <a:p>
                      <a:endParaRPr lang="en-US"/>
                    </a:p>
                  </a:txBody>
                  <a:tcPr/>
                </a:tc>
                <a:tc hMerge="1">
                  <a:txBody>
                    <a:bodyPr/>
                    <a:lstStyle/>
                    <a:p>
                      <a:endParaRPr lang="en-US" sz="1400" dirty="0">
                        <a:latin typeface="Arial Narrow" panose="020B0606020202030204" pitchFamily="34" charset="0"/>
                      </a:endParaRPr>
                    </a:p>
                  </a:txBody>
                  <a:tcPr/>
                </a:tc>
                <a:tc hMerge="1">
                  <a:txBody>
                    <a:bodyPr/>
                    <a:lstStyle/>
                    <a:p>
                      <a:endParaRPr lang="en-US"/>
                    </a:p>
                  </a:txBody>
                  <a:tcPr/>
                </a:tc>
                <a:tc hMerge="1">
                  <a:txBody>
                    <a:bodyPr/>
                    <a:lstStyle/>
                    <a:p>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solidFill>
                      <a:schemeClr val="bg1"/>
                    </a:solidFill>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latin typeface="Arial Narrow" panose="020B0606020202030204" pitchFamily="34" charset="0"/>
                        </a:rPr>
                        <a:t>INDUSTRIAL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82086939"/>
                  </a:ext>
                </a:extLst>
              </a:tr>
              <a:tr h="0">
                <a:tc>
                  <a:txBody>
                    <a:bodyPr/>
                    <a:lstStyle/>
                    <a:p>
                      <a:pPr algn="ctr"/>
                      <a:r>
                        <a:rPr lang="en-US" sz="1200" b="1" dirty="0">
                          <a:latin typeface="Arial Narrow" panose="020B0606020202030204" pitchFamily="34" charset="0"/>
                        </a:rPr>
                        <a:t>Mechanical</a:t>
                      </a:r>
                    </a:p>
                    <a:p>
                      <a:pPr algn="ctr"/>
                      <a:endParaRPr lang="en-US" sz="12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b="1" dirty="0">
                          <a:latin typeface="Arial Narrow" panose="020B0606020202030204" pitchFamily="34" charset="0"/>
                        </a:rPr>
                        <a:t>Electrical</a:t>
                      </a:r>
                    </a:p>
                    <a:p>
                      <a:pPr algn="ctr"/>
                      <a:endParaRPr lang="en-US" sz="12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1" dirty="0">
                          <a:latin typeface="Arial Narrow" panose="020B0606020202030204" pitchFamily="34" charset="0"/>
                        </a:rPr>
                        <a:t>Mobile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US" sz="1200" b="1" dirty="0">
                          <a:latin typeface="Arial Narrow" panose="020B0606020202030204" pitchFamily="34" charset="0"/>
                        </a:rPr>
                        <a:t>Site-Based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400" dirty="0">
                        <a:latin typeface="Arial Narrow" panose="020B0606020202030204" pitchFamily="34" charset="0"/>
                      </a:endParaRPr>
                    </a:p>
                  </a:txBody>
                  <a:tcPr>
                    <a:noFill/>
                  </a:tcPr>
                </a:tc>
                <a:tc gridSpan="2">
                  <a:txBody>
                    <a:bodyPr/>
                    <a:lstStyle/>
                    <a:p>
                      <a:pPr algn="ctr"/>
                      <a:r>
                        <a:rPr lang="en-US" sz="1200" b="1" dirty="0">
                          <a:latin typeface="Arial Narrow" panose="020B0606020202030204" pitchFamily="34" charset="0"/>
                        </a:rPr>
                        <a:t>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400" dirty="0">
                        <a:latin typeface="Arial Narrow" panose="020B0606020202030204" pitchFamily="34" charset="0"/>
                      </a:endParaRPr>
                    </a:p>
                  </a:txBody>
                  <a:tcPr>
                    <a:noFill/>
                  </a:tcPr>
                </a:tc>
                <a:tc>
                  <a:txBody>
                    <a:bodyPr/>
                    <a:lstStyle/>
                    <a:p>
                      <a:pPr algn="ctr"/>
                      <a:endParaRPr lang="en-US"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latin typeface="Arial Narrow" panose="020B0606020202030204" pitchFamily="34" charset="0"/>
                        </a:rPr>
                        <a:t>EMCOR 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latin typeface="Arial Narrow" panose="020B0606020202030204" pitchFamily="34" charset="0"/>
                        </a:rPr>
                        <a:t>Refinery / Petro Chemical / Turnaround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983077"/>
                  </a:ext>
                </a:extLst>
              </a:tr>
              <a:tr h="370840">
                <a:tc>
                  <a:txBody>
                    <a:bodyPr/>
                    <a:lstStyle/>
                    <a:p>
                      <a:pPr algn="ctr"/>
                      <a:r>
                        <a:rPr lang="en-US" sz="1400" dirty="0">
                          <a:latin typeface="Arial Narrow" panose="020B0606020202030204" pitchFamily="34" charset="0"/>
                        </a:rPr>
                        <a:t>Revenues</a:t>
                      </a:r>
                    </a:p>
                    <a:p>
                      <a:pPr algn="ctr"/>
                      <a:r>
                        <a:rPr lang="en-US" sz="2000" b="1" dirty="0">
                          <a:latin typeface="Arial Narrow" panose="020B0606020202030204" pitchFamily="34" charset="0"/>
                        </a:rPr>
                        <a:t>$4.3B</a:t>
                      </a:r>
                      <a:endParaRPr lang="en-US" sz="20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Arial Narrow" panose="020B0606020202030204" pitchFamily="34" charset="0"/>
                        </a:rPr>
                        <a:t>Revenues</a:t>
                      </a:r>
                    </a:p>
                    <a:p>
                      <a:pPr algn="ctr"/>
                      <a:r>
                        <a:rPr lang="en-US" sz="2000" b="1" dirty="0">
                          <a:latin typeface="Arial Narrow" panose="020B0606020202030204" pitchFamily="34" charset="0"/>
                        </a:rPr>
                        <a:t>$2.5B</a:t>
                      </a:r>
                      <a:endParaRPr lang="en-US" sz="20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5">
                  <a:txBody>
                    <a:bodyPr/>
                    <a:lstStyle/>
                    <a:p>
                      <a:pPr algn="ctr"/>
                      <a:r>
                        <a:rPr lang="en-US" sz="1400" b="0" dirty="0">
                          <a:latin typeface="Arial Narrow" panose="020B0606020202030204" pitchFamily="34" charset="0"/>
                        </a:rPr>
                        <a:t>Revenues</a:t>
                      </a:r>
                      <a:br>
                        <a:rPr lang="en-US" sz="1400" b="0" dirty="0">
                          <a:latin typeface="Arial Narrow" panose="020B0606020202030204" pitchFamily="34" charset="0"/>
                        </a:rPr>
                      </a:br>
                      <a:r>
                        <a:rPr lang="en-US" sz="2000" b="1" dirty="0">
                          <a:latin typeface="Arial Narrow" panose="020B0606020202030204" pitchFamily="34" charset="0"/>
                        </a:rPr>
                        <a:t>$2.7B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400" dirty="0">
                        <a:latin typeface="Arial Narrow" panose="020B0606020202030204" pitchFamily="34" charset="0"/>
                      </a:endParaRPr>
                    </a:p>
                  </a:txBody>
                  <a:tcPr/>
                </a:tc>
                <a:tc hMerge="1">
                  <a:txBody>
                    <a:bodyPr/>
                    <a:lstStyle/>
                    <a:p>
                      <a:endParaRPr lang="en-US"/>
                    </a:p>
                  </a:txBody>
                  <a:tcPr/>
                </a:tc>
                <a:tc hMerge="1">
                  <a:txBody>
                    <a:bodyPr/>
                    <a:lstStyle/>
                    <a:p>
                      <a:endParaRPr lang="en-US" sz="1400" dirty="0">
                        <a:latin typeface="Arial Narrow" panose="020B0606020202030204" pitchFamily="34" charset="0"/>
                      </a:endParaRPr>
                    </a:p>
                  </a:txBody>
                  <a:tcPr/>
                </a:tc>
                <a:tc hMerge="1">
                  <a:txBody>
                    <a:bodyPr/>
                    <a:lstStyle/>
                    <a:p>
                      <a:pPr algn="ctr"/>
                      <a:endParaRPr lang="en-US" sz="1800" b="1"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latin typeface="Arial Narrow" panose="020B0606020202030204" pitchFamily="34" charset="0"/>
                        </a:rPr>
                        <a:t>Revenues</a:t>
                      </a:r>
                    </a:p>
                    <a:p>
                      <a:pPr algn="ctr"/>
                      <a:r>
                        <a:rPr lang="en-US" sz="2000" b="1" dirty="0">
                          <a:latin typeface="Arial Narrow" panose="020B0606020202030204" pitchFamily="34" charset="0"/>
                        </a:rPr>
                        <a:t>$0.5B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latin typeface="Arial Narrow" panose="020B0606020202030204" pitchFamily="34" charset="0"/>
                        </a:rPr>
                        <a:t>Revenues</a:t>
                      </a:r>
                    </a:p>
                    <a:p>
                      <a:pPr algn="ctr"/>
                      <a:r>
                        <a:rPr lang="en-US" sz="2000" b="1" dirty="0">
                          <a:latin typeface="Arial Narrow" panose="020B0606020202030204" pitchFamily="34" charset="0"/>
                        </a:rPr>
                        <a:t>$1.1B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789069"/>
                  </a:ext>
                </a:extLst>
              </a:tr>
              <a:tr h="0">
                <a:tc>
                  <a:txBody>
                    <a:bodyPr/>
                    <a:lstStyle/>
                    <a:p>
                      <a:endParaRPr lang="en-US" sz="6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6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sz="1400">
                        <a:latin typeface="Arial Narrow" panose="020B0606020202030204" pitchFamily="34" charset="0"/>
                      </a:endParaRPr>
                    </a:p>
                  </a:txBody>
                  <a:tcPr/>
                </a:tc>
                <a:tc gridSpan="2">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400" dirty="0">
                        <a:latin typeface="Arial Narrow" panose="020B0606020202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400" dirty="0">
                        <a:latin typeface="Arial Narrow" panose="020B0606020202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33171565"/>
                  </a:ext>
                </a:extLst>
              </a:tr>
              <a:tr h="146457">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Sheet Metal</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HVAC</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Process Piping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High Purity Piping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Plumbing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Fire Protection</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Water and Wastewater</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Low Voltage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Voice &amp; Data</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Lighting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Security/Alarm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High Voltage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Transmission &amp; Distribution</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Sustainable Energy Solutions</a:t>
                      </a:r>
                    </a:p>
                    <a:p>
                      <a:endParaRPr lang="en-US" sz="10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0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National HVAC Service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Building Control Systems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Retrofit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Repair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Service Agreements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IAQ Services</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119063" indent="-119063">
                        <a:buFont typeface="Arial Narrow" panose="020B0606020202030204" pitchFamily="34" charset="0"/>
                        <a:buChar char="»"/>
                      </a:pPr>
                      <a:r>
                        <a:rPr lang="en-US" sz="900" dirty="0">
                          <a:latin typeface="Arial Narrow" panose="020B0606020202030204" pitchFamily="34" charset="0"/>
                        </a:rPr>
                        <a:t>O&amp;M</a:t>
                      </a:r>
                    </a:p>
                    <a:p>
                      <a:pPr marL="119063" indent="-119063">
                        <a:buFont typeface="Arial Narrow" panose="020B0606020202030204" pitchFamily="34" charset="0"/>
                        <a:buChar char="»"/>
                      </a:pPr>
                      <a:r>
                        <a:rPr lang="en-US" sz="900" dirty="0">
                          <a:latin typeface="Arial Narrow" panose="020B0606020202030204" pitchFamily="34" charset="0"/>
                        </a:rPr>
                        <a:t>HVAC Services</a:t>
                      </a:r>
                    </a:p>
                    <a:p>
                      <a:pPr marL="119063" indent="-119063">
                        <a:buFont typeface="Arial Narrow" panose="020B0606020202030204" pitchFamily="34" charset="0"/>
                        <a:buChar char="»"/>
                      </a:pPr>
                      <a:r>
                        <a:rPr lang="en-US" sz="900" dirty="0">
                          <a:latin typeface="Arial Narrow" panose="020B0606020202030204" pitchFamily="34" charset="0"/>
                        </a:rPr>
                        <a:t>Retrofit Projects</a:t>
                      </a:r>
                    </a:p>
                    <a:p>
                      <a:pPr marL="119063" indent="-119063">
                        <a:buFont typeface="Arial Narrow" panose="020B0606020202030204" pitchFamily="34" charset="0"/>
                        <a:buChar char="»"/>
                      </a:pPr>
                      <a:r>
                        <a:rPr lang="en-US" sz="900" dirty="0">
                          <a:latin typeface="Arial Narrow" panose="020B0606020202030204" pitchFamily="34" charset="0"/>
                        </a:rPr>
                        <a:t>Preventive Maintenance</a:t>
                      </a:r>
                    </a:p>
                    <a:p>
                      <a:pPr marL="119063" indent="-119063">
                        <a:buFont typeface="Arial Narrow" panose="020B0606020202030204" pitchFamily="34" charset="0"/>
                        <a:buChar char="»"/>
                      </a:pPr>
                      <a:r>
                        <a:rPr lang="en-US" sz="900" dirty="0">
                          <a:latin typeface="Arial Narrow" panose="020B0606020202030204" pitchFamily="34" charset="0"/>
                        </a:rPr>
                        <a:t>Energy Efficiency Upgrades</a:t>
                      </a:r>
                    </a:p>
                    <a:p>
                      <a:endParaRPr lang="en-US" sz="900" dirty="0">
                        <a:latin typeface="Arial Narrow" panose="020B0606020202030204" pitchFamily="34" charset="0"/>
                      </a:endParaRPr>
                    </a:p>
                  </a:txBody>
                  <a:tcPr/>
                </a:tc>
                <a:tc gridSpan="2">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O&amp;M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HVAC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Retrofit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Preventive Maintenance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Energy Efficiency Upgrades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119063" indent="-119063">
                        <a:buFont typeface="Arial Narrow" panose="020B0606020202030204" pitchFamily="34" charset="0"/>
                        <a:buChar char="»"/>
                      </a:pPr>
                      <a:r>
                        <a:rPr lang="en-US" sz="900" dirty="0">
                          <a:latin typeface="Arial Narrow" panose="020B0606020202030204" pitchFamily="34" charset="0"/>
                        </a:rPr>
                        <a:t>Base Ops</a:t>
                      </a:r>
                    </a:p>
                    <a:p>
                      <a:pPr marL="119063" indent="-119063">
                        <a:buFont typeface="Arial Narrow" panose="020B0606020202030204" pitchFamily="34" charset="0"/>
                        <a:buChar char="»"/>
                      </a:pPr>
                      <a:r>
                        <a:rPr lang="en-US" sz="900" dirty="0">
                          <a:latin typeface="Arial Narrow" panose="020B0606020202030204" pitchFamily="34" charset="0"/>
                        </a:rPr>
                        <a:t>Facilities Management</a:t>
                      </a:r>
                    </a:p>
                    <a:p>
                      <a:pPr marL="119063" indent="-119063">
                        <a:buFont typeface="Arial Narrow" panose="020B0606020202030204" pitchFamily="34" charset="0"/>
                        <a:buChar char="»"/>
                      </a:pPr>
                      <a:r>
                        <a:rPr lang="en-US" sz="900" dirty="0">
                          <a:latin typeface="Arial Narrow" panose="020B0606020202030204" pitchFamily="34" charset="0"/>
                        </a:rPr>
                        <a:t>IDIQ Projects</a:t>
                      </a:r>
                    </a:p>
                    <a:p>
                      <a:pPr marL="119063" indent="-119063">
                        <a:buFont typeface="Arial Narrow" panose="020B0606020202030204" pitchFamily="34" charset="0"/>
                        <a:buChar char="»"/>
                      </a:pPr>
                      <a:r>
                        <a:rPr lang="en-US" sz="900" dirty="0">
                          <a:latin typeface="Arial Narrow" panose="020B0606020202030204" pitchFamily="34" charset="0"/>
                        </a:rPr>
                        <a:t>O&amp;M</a:t>
                      </a:r>
                    </a:p>
                    <a:p>
                      <a:pPr marL="119063" indent="-119063">
                        <a:buFont typeface="Arial Narrow" panose="020B0606020202030204" pitchFamily="34" charset="0"/>
                        <a:buChar char="»"/>
                      </a:pPr>
                      <a:r>
                        <a:rPr lang="en-US" sz="900" dirty="0">
                          <a:latin typeface="Arial Narrow" panose="020B0606020202030204" pitchFamily="34" charset="0"/>
                        </a:rPr>
                        <a:t>Supplier Management</a:t>
                      </a:r>
                    </a:p>
                    <a:p>
                      <a:endParaRPr lang="en-US" sz="900" dirty="0">
                        <a:latin typeface="Arial Narrow" panose="020B0606020202030204" pitchFamily="34" charset="0"/>
                      </a:endParaRPr>
                    </a:p>
                  </a:txBody>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Base Ops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Facilities Management</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IDIQ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O&amp;M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Supplier Management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0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Integrated Facilities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O&amp;M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Supplier Management</a:t>
                      </a:r>
                    </a:p>
                    <a:p>
                      <a:endParaRPr lang="en-US" sz="10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0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Heat Exchanger Services / Fabrication</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Embedded Contracts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Turnaround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Specialty Welding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Maintenance &amp; Capital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Process Controls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Renewable Energy / Solar</a:t>
                      </a:r>
                    </a:p>
                    <a:p>
                      <a:endParaRPr lang="en-US" sz="10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37797533"/>
                  </a:ext>
                </a:extLst>
              </a:tr>
            </a:tbl>
          </a:graphicData>
        </a:graphic>
      </p:graphicFrame>
      <p:sp>
        <p:nvSpPr>
          <p:cNvPr id="4" name="Text Box 5">
            <a:extLst>
              <a:ext uri="{FF2B5EF4-FFF2-40B4-BE49-F238E27FC236}">
                <a16:creationId xmlns:a16="http://schemas.microsoft.com/office/drawing/2014/main" id="{1BBD8848-125F-4829-8B09-BD5EF8645F6B}"/>
              </a:ext>
            </a:extLst>
          </p:cNvPr>
          <p:cNvSpPr txBox="1">
            <a:spLocks noChangeArrowheads="1"/>
          </p:cNvSpPr>
          <p:nvPr/>
        </p:nvSpPr>
        <p:spPr bwMode="auto">
          <a:xfrm>
            <a:off x="685801" y="6302628"/>
            <a:ext cx="3670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173038" indent="-173038"/>
            <a:r>
              <a:rPr lang="en-US" altLang="en-US" sz="1000" dirty="0">
                <a:latin typeface="Verdana" panose="020B0604030504040204" pitchFamily="34" charset="0"/>
                <a:ea typeface="Verdana" panose="020B0604030504040204" pitchFamily="34" charset="0"/>
              </a:rPr>
              <a:t>* ~10% of construction revenues are services</a:t>
            </a:r>
          </a:p>
        </p:txBody>
      </p:sp>
    </p:spTree>
    <p:extLst>
      <p:ext uri="{BB962C8B-B14F-4D97-AF65-F5344CB8AC3E}">
        <p14:creationId xmlns:p14="http://schemas.microsoft.com/office/powerpoint/2010/main" val="111211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8E56BE-6AC3-47F9-B1D6-02CD371A64EA}"/>
              </a:ext>
            </a:extLst>
          </p:cNvPr>
          <p:cNvSpPr>
            <a:spLocks noGrp="1"/>
          </p:cNvSpPr>
          <p:nvPr>
            <p:ph type="body" sz="quarter" idx="11"/>
          </p:nvPr>
        </p:nvSpPr>
        <p:spPr>
          <a:xfrm>
            <a:off x="463694" y="1291981"/>
            <a:ext cx="3668359" cy="4639959"/>
          </a:xfrm>
        </p:spPr>
        <p:txBody>
          <a:bodyPr>
            <a:normAutofit/>
          </a:bodyPr>
          <a:lstStyle/>
          <a:p>
            <a:pPr marL="0" indent="0">
              <a:lnSpc>
                <a:spcPct val="100000"/>
              </a:lnSpc>
              <a:spcBef>
                <a:spcPts val="1200"/>
              </a:spcBef>
              <a:spcAft>
                <a:spcPts val="600"/>
              </a:spcAft>
              <a:buNone/>
            </a:pPr>
            <a:r>
              <a:rPr lang="en-US" sz="1600" b="1" i="1" dirty="0"/>
              <a:t>Demand across Mid-Atlantic, Pacific Northwest, Midwest, and the Southeast remains strong</a:t>
            </a:r>
          </a:p>
          <a:p>
            <a:pPr>
              <a:lnSpc>
                <a:spcPct val="100000"/>
              </a:lnSpc>
              <a:spcBef>
                <a:spcPts val="1200"/>
              </a:spcBef>
            </a:pPr>
            <a:r>
              <a:rPr lang="en-US" sz="1600" dirty="0"/>
              <a:t>Electrical Construction</a:t>
            </a:r>
          </a:p>
          <a:p>
            <a:r>
              <a:rPr lang="en-US" sz="1600" dirty="0"/>
              <a:t>Mechanical Construction</a:t>
            </a:r>
          </a:p>
          <a:p>
            <a:r>
              <a:rPr lang="en-US" sz="1600" dirty="0"/>
              <a:t>Fire Protection Systems</a:t>
            </a:r>
          </a:p>
          <a:p>
            <a:pPr marL="0" indent="0">
              <a:buNone/>
            </a:pPr>
            <a:endParaRPr lang="en-US" sz="1600" dirty="0"/>
          </a:p>
          <a:p>
            <a:pPr marL="0" indent="0">
              <a:lnSpc>
                <a:spcPct val="100000"/>
              </a:lnSpc>
              <a:spcBef>
                <a:spcPts val="600"/>
              </a:spcBef>
              <a:spcAft>
                <a:spcPts val="600"/>
              </a:spcAft>
              <a:buNone/>
            </a:pPr>
            <a:r>
              <a:rPr lang="en-US" sz="1600" b="1" dirty="0"/>
              <a:t>CUSTOMER BASE</a:t>
            </a:r>
          </a:p>
          <a:p>
            <a:pPr>
              <a:lnSpc>
                <a:spcPct val="100000"/>
              </a:lnSpc>
              <a:spcBef>
                <a:spcPts val="1200"/>
              </a:spcBef>
            </a:pPr>
            <a:r>
              <a:rPr lang="en-US" sz="1600" dirty="0"/>
              <a:t>Technology Companies</a:t>
            </a:r>
          </a:p>
          <a:p>
            <a:r>
              <a:rPr lang="en-US" sz="1600" dirty="0"/>
              <a:t>Financial Firms</a:t>
            </a:r>
          </a:p>
          <a:p>
            <a:r>
              <a:rPr lang="en-US" sz="1600" dirty="0"/>
              <a:t>Co-locators</a:t>
            </a:r>
          </a:p>
          <a:p>
            <a:r>
              <a:rPr lang="en-US" sz="1600" dirty="0"/>
              <a:t>Government</a:t>
            </a:r>
          </a:p>
        </p:txBody>
      </p:sp>
      <p:sp>
        <p:nvSpPr>
          <p:cNvPr id="9" name="Title 8">
            <a:extLst>
              <a:ext uri="{FF2B5EF4-FFF2-40B4-BE49-F238E27FC236}">
                <a16:creationId xmlns:a16="http://schemas.microsoft.com/office/drawing/2014/main" id="{84E4EA6B-082C-4C13-8FAB-D4AC69818ED1}"/>
              </a:ext>
            </a:extLst>
          </p:cNvPr>
          <p:cNvSpPr>
            <a:spLocks noGrp="1"/>
          </p:cNvSpPr>
          <p:nvPr>
            <p:ph type="title"/>
          </p:nvPr>
        </p:nvSpPr>
        <p:spPr>
          <a:xfrm>
            <a:off x="362973" y="552100"/>
            <a:ext cx="8259602" cy="540903"/>
          </a:xfrm>
        </p:spPr>
        <p:txBody>
          <a:bodyPr/>
          <a:lstStyle/>
          <a:p>
            <a:r>
              <a:rPr lang="en-US" dirty="0"/>
              <a:t>MARKET OUTLOOK – DATA CENTERS</a:t>
            </a:r>
          </a:p>
        </p:txBody>
      </p:sp>
      <p:pic>
        <p:nvPicPr>
          <p:cNvPr id="7" name="Picture 6" descr="Diagram, engineering drawing&#10;&#10;Description automatically generated">
            <a:extLst>
              <a:ext uri="{FF2B5EF4-FFF2-40B4-BE49-F238E27FC236}">
                <a16:creationId xmlns:a16="http://schemas.microsoft.com/office/drawing/2014/main" id="{DE4F98CE-FF01-442E-9580-69FF72171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512" y="1410072"/>
            <a:ext cx="4533602" cy="3023912"/>
          </a:xfrm>
          <a:prstGeom prst="rect">
            <a:avLst/>
          </a:prstGeom>
        </p:spPr>
      </p:pic>
      <p:sp>
        <p:nvSpPr>
          <p:cNvPr id="3" name="TextBox 2">
            <a:extLst>
              <a:ext uri="{FF2B5EF4-FFF2-40B4-BE49-F238E27FC236}">
                <a16:creationId xmlns:a16="http://schemas.microsoft.com/office/drawing/2014/main" id="{2C116E13-73E7-4C9B-91F4-A908B21D9E8A}"/>
              </a:ext>
            </a:extLst>
          </p:cNvPr>
          <p:cNvSpPr txBox="1"/>
          <p:nvPr/>
        </p:nvSpPr>
        <p:spPr>
          <a:xfrm>
            <a:off x="4090864" y="4745923"/>
            <a:ext cx="4533601" cy="1369606"/>
          </a:xfrm>
          <a:prstGeom prst="rect">
            <a:avLst/>
          </a:prstGeom>
          <a:noFill/>
          <a:ln>
            <a:solidFill>
              <a:schemeClr val="tx1"/>
            </a:solidFill>
          </a:ln>
        </p:spPr>
        <p:txBody>
          <a:bodyPr wrap="square" rtlCol="0">
            <a:spAutoFit/>
          </a:bodyPr>
          <a:lstStyle/>
          <a:p>
            <a:pPr algn="ctr"/>
            <a:r>
              <a:rPr lang="en-US" sz="1400" dirty="0">
                <a:latin typeface="Verdana" panose="020B0604030504040204" pitchFamily="34" charset="0"/>
                <a:ea typeface="Verdana" panose="020B0604030504040204" pitchFamily="34" charset="0"/>
              </a:rPr>
              <a:t>“Average” Data Center Build % Ranges</a:t>
            </a:r>
          </a:p>
          <a:p>
            <a:pPr>
              <a:spcBef>
                <a:spcPts val="600"/>
              </a:spcBef>
              <a:tabLst>
                <a:tab pos="233363" algn="l"/>
                <a:tab pos="2976563" algn="l"/>
              </a:tabLst>
            </a:pPr>
            <a:r>
              <a:rPr lang="en-US" sz="1400" dirty="0">
                <a:latin typeface="Verdana" panose="020B0604030504040204" pitchFamily="34" charset="0"/>
                <a:ea typeface="Verdana" panose="020B0604030504040204" pitchFamily="34" charset="0"/>
              </a:rPr>
              <a:t>	</a:t>
            </a:r>
            <a:r>
              <a:rPr lang="en-US" sz="1200" dirty="0">
                <a:latin typeface="Verdana" panose="020B0604030504040204" pitchFamily="34" charset="0"/>
                <a:ea typeface="Verdana" panose="020B0604030504040204" pitchFamily="34" charset="0"/>
              </a:rPr>
              <a:t>Electrical Construction	30% - 50% </a:t>
            </a:r>
            <a:r>
              <a:rPr lang="en-US" sz="1100" dirty="0">
                <a:latin typeface="Verdana" panose="020B0604030504040204" pitchFamily="34" charset="0"/>
                <a:ea typeface="Verdana" panose="020B0604030504040204" pitchFamily="34" charset="0"/>
              </a:rPr>
              <a:t>*</a:t>
            </a:r>
          </a:p>
          <a:p>
            <a:pPr>
              <a:spcBef>
                <a:spcPts val="600"/>
              </a:spcBef>
              <a:tabLst>
                <a:tab pos="233363" algn="l"/>
                <a:tab pos="2976563" algn="l"/>
              </a:tabLst>
            </a:pPr>
            <a:r>
              <a:rPr lang="en-US" sz="1200" dirty="0">
                <a:latin typeface="Verdana" panose="020B0604030504040204" pitchFamily="34" charset="0"/>
                <a:ea typeface="Verdana" panose="020B0604030504040204" pitchFamily="34" charset="0"/>
              </a:rPr>
              <a:t>	Mechanical Construction	15% - 35% </a:t>
            </a:r>
            <a:r>
              <a:rPr lang="en-US" sz="1100" dirty="0">
                <a:latin typeface="Verdana" panose="020B0604030504040204" pitchFamily="34" charset="0"/>
                <a:ea typeface="Verdana" panose="020B0604030504040204" pitchFamily="34" charset="0"/>
              </a:rPr>
              <a:t>*</a:t>
            </a:r>
          </a:p>
          <a:p>
            <a:pPr>
              <a:spcBef>
                <a:spcPts val="600"/>
              </a:spcBef>
              <a:tabLst>
                <a:tab pos="233363" algn="l"/>
                <a:tab pos="2976563" algn="l"/>
              </a:tabLst>
            </a:pPr>
            <a:r>
              <a:rPr lang="en-US" sz="1200" dirty="0">
                <a:latin typeface="Verdana" panose="020B0604030504040204" pitchFamily="34" charset="0"/>
                <a:ea typeface="Verdana" panose="020B0604030504040204" pitchFamily="34" charset="0"/>
              </a:rPr>
              <a:t>	Fire Protection </a:t>
            </a:r>
            <a:r>
              <a:rPr lang="en-US" sz="1000" i="1" dirty="0">
                <a:latin typeface="Verdana" panose="020B0604030504040204" pitchFamily="34" charset="0"/>
                <a:ea typeface="Verdana" panose="020B0604030504040204" pitchFamily="34" charset="0"/>
              </a:rPr>
              <a:t>(Sprinkler Installation)</a:t>
            </a:r>
            <a:r>
              <a:rPr lang="en-US" sz="1200" dirty="0">
                <a:latin typeface="Verdana" panose="020B0604030504040204" pitchFamily="34" charset="0"/>
                <a:ea typeface="Verdana" panose="020B0604030504040204" pitchFamily="34" charset="0"/>
              </a:rPr>
              <a:t>	  3% - 7%</a:t>
            </a:r>
          </a:p>
          <a:p>
            <a:pPr>
              <a:spcBef>
                <a:spcPts val="600"/>
              </a:spcBef>
              <a:tabLst>
                <a:tab pos="233363" algn="l"/>
                <a:tab pos="2976563" algn="l"/>
              </a:tabLst>
            </a:pPr>
            <a:r>
              <a:rPr lang="en-US" sz="1100" dirty="0">
                <a:latin typeface="Verdana" panose="020B0604030504040204" pitchFamily="34" charset="0"/>
                <a:ea typeface="Verdana" panose="020B0604030504040204" pitchFamily="34" charset="0"/>
              </a:rPr>
              <a:t>* Includes purchase of major equipment</a:t>
            </a:r>
          </a:p>
        </p:txBody>
      </p:sp>
    </p:spTree>
    <p:extLst>
      <p:ext uri="{BB962C8B-B14F-4D97-AF65-F5344CB8AC3E}">
        <p14:creationId xmlns:p14="http://schemas.microsoft.com/office/powerpoint/2010/main" val="3949528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E19122-D1DD-4FFB-94AD-BA69C70352D3}"/>
              </a:ext>
            </a:extLst>
          </p:cNvPr>
          <p:cNvSpPr>
            <a:spLocks noGrp="1"/>
          </p:cNvSpPr>
          <p:nvPr>
            <p:ph type="title"/>
          </p:nvPr>
        </p:nvSpPr>
        <p:spPr>
          <a:xfrm>
            <a:off x="362972" y="595224"/>
            <a:ext cx="9065700" cy="497771"/>
          </a:xfrm>
        </p:spPr>
        <p:txBody>
          <a:bodyPr>
            <a:noAutofit/>
          </a:bodyPr>
          <a:lstStyle/>
          <a:p>
            <a:r>
              <a:rPr lang="en-US" dirty="0"/>
              <a:t>MARKET OUTLOOK – SEMICONDUCTOR</a:t>
            </a:r>
          </a:p>
        </p:txBody>
      </p:sp>
      <p:pic>
        <p:nvPicPr>
          <p:cNvPr id="7" name="Picture 6" descr="A close-up of a machine&#10;&#10;Description automatically generated with medium confidence">
            <a:extLst>
              <a:ext uri="{FF2B5EF4-FFF2-40B4-BE49-F238E27FC236}">
                <a16:creationId xmlns:a16="http://schemas.microsoft.com/office/drawing/2014/main" id="{3162C44B-79E3-4500-8DDE-B3A46508933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341090" y="1673300"/>
            <a:ext cx="4378042" cy="3277389"/>
          </a:xfrm>
          <a:prstGeom prst="rect">
            <a:avLst/>
          </a:prstGeom>
        </p:spPr>
      </p:pic>
      <p:sp>
        <p:nvSpPr>
          <p:cNvPr id="8" name="TextBox 7">
            <a:extLst>
              <a:ext uri="{FF2B5EF4-FFF2-40B4-BE49-F238E27FC236}">
                <a16:creationId xmlns:a16="http://schemas.microsoft.com/office/drawing/2014/main" id="{C596C3E1-AC71-4291-90D8-05F0B498C64C}"/>
              </a:ext>
            </a:extLst>
          </p:cNvPr>
          <p:cNvSpPr txBox="1"/>
          <p:nvPr/>
        </p:nvSpPr>
        <p:spPr>
          <a:xfrm>
            <a:off x="443346" y="1533236"/>
            <a:ext cx="3888510" cy="3600986"/>
          </a:xfrm>
          <a:prstGeom prst="rect">
            <a:avLst/>
          </a:prstGeom>
          <a:noFill/>
        </p:spPr>
        <p:txBody>
          <a:bodyPr wrap="square" rtlCol="0">
            <a:spAutoFit/>
          </a:bodyPr>
          <a:lstStyle/>
          <a:p>
            <a:r>
              <a:rPr lang="en-US" sz="1600" b="1" i="1" dirty="0">
                <a:latin typeface="Verdana" panose="020B0604030504040204" pitchFamily="34" charset="0"/>
                <a:ea typeface="Verdana" panose="020B0604030504040204" pitchFamily="34" charset="0"/>
              </a:rPr>
              <a:t>Increasing demand from our semiconductor customers</a:t>
            </a:r>
          </a:p>
          <a:p>
            <a:endParaRPr lang="en-US" b="1" dirty="0">
              <a:latin typeface="Verdana" panose="020B0604030504040204" pitchFamily="34" charset="0"/>
              <a:ea typeface="Verdana" panose="020B0604030504040204" pitchFamily="34" charset="0"/>
            </a:endParaRPr>
          </a:p>
          <a:p>
            <a:pPr marL="285750" lvl="1" indent="-285750">
              <a:buClr>
                <a:srgbClr val="007C85"/>
              </a:buClr>
              <a:buFont typeface="Verdana" panose="020B0604030504040204" pitchFamily="34" charset="0"/>
              <a:buChar char="»"/>
            </a:pPr>
            <a:r>
              <a:rPr lang="en-US" sz="1600" dirty="0">
                <a:latin typeface="Verdana" panose="020B0604030504040204" pitchFamily="34" charset="0"/>
                <a:ea typeface="Verdana" panose="020B0604030504040204" pitchFamily="34" charset="0"/>
              </a:rPr>
              <a:t>Traditional mechanical construction services </a:t>
            </a:r>
          </a:p>
          <a:p>
            <a:pPr marL="285750" lvl="1" indent="-285750">
              <a:buClr>
                <a:srgbClr val="007C85"/>
              </a:buClr>
              <a:buFont typeface="Verdana" panose="020B0604030504040204" pitchFamily="34" charset="0"/>
              <a:buChar char="»"/>
            </a:pPr>
            <a:endParaRPr lang="en-US" sz="1600" dirty="0">
              <a:latin typeface="Verdana" panose="020B0604030504040204" pitchFamily="34" charset="0"/>
              <a:ea typeface="Verdana" panose="020B0604030504040204" pitchFamily="34" charset="0"/>
            </a:endParaRPr>
          </a:p>
          <a:p>
            <a:pPr marL="285750" lvl="1" indent="-285750">
              <a:buClr>
                <a:srgbClr val="007C85"/>
              </a:buClr>
              <a:buFont typeface="Verdana" panose="020B0604030504040204" pitchFamily="34" charset="0"/>
              <a:buChar char="»"/>
            </a:pPr>
            <a:r>
              <a:rPr lang="en-US" sz="1600" dirty="0">
                <a:latin typeface="Verdana" panose="020B0604030504040204" pitchFamily="34" charset="0"/>
                <a:ea typeface="Verdana" panose="020B0604030504040204" pitchFamily="34" charset="0"/>
              </a:rPr>
              <a:t>Fire protection services</a:t>
            </a:r>
          </a:p>
          <a:p>
            <a:pPr marL="285750" lvl="1" indent="-285750">
              <a:buClr>
                <a:srgbClr val="007C85"/>
              </a:buClr>
              <a:buFont typeface="Verdana" panose="020B0604030504040204" pitchFamily="34" charset="0"/>
              <a:buChar char="»"/>
            </a:pPr>
            <a:endParaRPr lang="en-US" sz="1600" dirty="0">
              <a:latin typeface="Verdana" panose="020B0604030504040204" pitchFamily="34" charset="0"/>
              <a:ea typeface="Verdana" panose="020B0604030504040204" pitchFamily="34" charset="0"/>
            </a:endParaRPr>
          </a:p>
          <a:p>
            <a:pPr marL="285750" lvl="1" indent="-285750">
              <a:buClr>
                <a:srgbClr val="007C85"/>
              </a:buClr>
              <a:buFont typeface="Verdana" panose="020B0604030504040204" pitchFamily="34" charset="0"/>
              <a:buChar char="»"/>
            </a:pPr>
            <a:r>
              <a:rPr lang="en-US" sz="1600" dirty="0">
                <a:latin typeface="Verdana" panose="020B0604030504040204" pitchFamily="34" charset="0"/>
                <a:ea typeface="Verdana" panose="020B0604030504040204" pitchFamily="34" charset="0"/>
              </a:rPr>
              <a:t>High purity piping</a:t>
            </a:r>
          </a:p>
          <a:p>
            <a:pPr marL="285750" lvl="1" indent="-285750">
              <a:buClr>
                <a:srgbClr val="007C85"/>
              </a:buClr>
              <a:buFont typeface="Verdana" panose="020B0604030504040204" pitchFamily="34" charset="0"/>
              <a:buChar char="»"/>
            </a:pPr>
            <a:endParaRPr lang="en-US" sz="1600" dirty="0">
              <a:latin typeface="Verdana" panose="020B0604030504040204" pitchFamily="34" charset="0"/>
              <a:ea typeface="Verdana" panose="020B0604030504040204" pitchFamily="34" charset="0"/>
            </a:endParaRPr>
          </a:p>
          <a:p>
            <a:pPr marL="285750" lvl="1" indent="-285750">
              <a:buClr>
                <a:srgbClr val="007C85"/>
              </a:buClr>
              <a:buFont typeface="Verdana" panose="020B0604030504040204" pitchFamily="34" charset="0"/>
              <a:buChar char="»"/>
            </a:pPr>
            <a:r>
              <a:rPr lang="en-US" sz="1600" dirty="0">
                <a:latin typeface="Verdana" panose="020B0604030504040204" pitchFamily="34" charset="0"/>
                <a:ea typeface="Verdana" panose="020B0604030504040204" pitchFamily="34" charset="0"/>
              </a:rPr>
              <a:t>Additional project opportunities bolstered by the CHIPS and Science Act of 2022</a:t>
            </a:r>
          </a:p>
          <a:p>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70179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E19122-D1DD-4FFB-94AD-BA69C70352D3}"/>
              </a:ext>
            </a:extLst>
          </p:cNvPr>
          <p:cNvSpPr>
            <a:spLocks noGrp="1"/>
          </p:cNvSpPr>
          <p:nvPr>
            <p:ph type="title"/>
          </p:nvPr>
        </p:nvSpPr>
        <p:spPr>
          <a:xfrm>
            <a:off x="362972" y="595224"/>
            <a:ext cx="9065700" cy="497771"/>
          </a:xfrm>
        </p:spPr>
        <p:txBody>
          <a:bodyPr>
            <a:noAutofit/>
          </a:bodyPr>
          <a:lstStyle/>
          <a:p>
            <a:r>
              <a:rPr lang="en-US" dirty="0"/>
              <a:t>MARKET OUTLOOK – INDUSTRIAL / MANUFACTURING</a:t>
            </a:r>
          </a:p>
        </p:txBody>
      </p:sp>
      <p:pic>
        <p:nvPicPr>
          <p:cNvPr id="6" name="Picture 5">
            <a:extLst>
              <a:ext uri="{FF2B5EF4-FFF2-40B4-BE49-F238E27FC236}">
                <a16:creationId xmlns:a16="http://schemas.microsoft.com/office/drawing/2014/main" id="{1E9A55EA-5139-48F0-88AE-7338971BF81A}"/>
              </a:ext>
            </a:extLst>
          </p:cNvPr>
          <p:cNvPicPr>
            <a:picLocks noChangeAspect="1"/>
          </p:cNvPicPr>
          <p:nvPr/>
        </p:nvPicPr>
        <p:blipFill rotWithShape="1">
          <a:blip r:embed="rId3">
            <a:extLst>
              <a:ext uri="{28A0092B-C50C-407E-A947-70E740481C1C}">
                <a14:useLocalDpi xmlns:a14="http://schemas.microsoft.com/office/drawing/2010/main" val="0"/>
              </a:ext>
            </a:extLst>
          </a:blip>
          <a:srcRect r="14976"/>
          <a:stretch/>
        </p:blipFill>
        <p:spPr>
          <a:xfrm>
            <a:off x="4586829" y="1799204"/>
            <a:ext cx="4181168" cy="3272282"/>
          </a:xfrm>
          <a:prstGeom prst="rect">
            <a:avLst/>
          </a:prstGeom>
        </p:spPr>
      </p:pic>
      <p:sp>
        <p:nvSpPr>
          <p:cNvPr id="10" name="Text Placeholder 1">
            <a:extLst>
              <a:ext uri="{FF2B5EF4-FFF2-40B4-BE49-F238E27FC236}">
                <a16:creationId xmlns:a16="http://schemas.microsoft.com/office/drawing/2014/main" id="{2E88CB52-0732-42F2-9556-0AD41984965B}"/>
              </a:ext>
            </a:extLst>
          </p:cNvPr>
          <p:cNvSpPr>
            <a:spLocks noGrp="1"/>
          </p:cNvSpPr>
          <p:nvPr>
            <p:ph type="body" sz="quarter" idx="11"/>
          </p:nvPr>
        </p:nvSpPr>
        <p:spPr>
          <a:xfrm>
            <a:off x="581587" y="1729047"/>
            <a:ext cx="4070209" cy="3392164"/>
          </a:xfrm>
        </p:spPr>
        <p:txBody>
          <a:bodyPr>
            <a:noAutofit/>
          </a:bodyPr>
          <a:lstStyle/>
          <a:p>
            <a:pPr marL="0" indent="0">
              <a:lnSpc>
                <a:spcPct val="100000"/>
              </a:lnSpc>
              <a:spcBef>
                <a:spcPts val="1200"/>
              </a:spcBef>
              <a:buNone/>
            </a:pPr>
            <a:r>
              <a:rPr lang="en-US" sz="1600" b="1" i="1" dirty="0"/>
              <a:t>Well-positioned for continued and increased investment in:  </a:t>
            </a:r>
            <a:br>
              <a:rPr lang="en-US" sz="1600" b="1" i="1" dirty="0"/>
            </a:br>
            <a:endParaRPr lang="en-US" sz="1600" b="1" i="1" dirty="0"/>
          </a:p>
          <a:p>
            <a:pPr>
              <a:lnSpc>
                <a:spcPct val="100000"/>
              </a:lnSpc>
              <a:spcBef>
                <a:spcPts val="1200"/>
              </a:spcBef>
            </a:pPr>
            <a:r>
              <a:rPr lang="en-US" sz="1600" dirty="0"/>
              <a:t>Re-shoring of Critical Supply</a:t>
            </a:r>
          </a:p>
          <a:p>
            <a:pPr>
              <a:lnSpc>
                <a:spcPct val="100000"/>
              </a:lnSpc>
              <a:spcBef>
                <a:spcPts val="1200"/>
              </a:spcBef>
            </a:pPr>
            <a:r>
              <a:rPr lang="en-US" sz="1600" dirty="0"/>
              <a:t>Food Processing</a:t>
            </a:r>
          </a:p>
          <a:p>
            <a:pPr>
              <a:lnSpc>
                <a:spcPct val="100000"/>
              </a:lnSpc>
              <a:spcBef>
                <a:spcPts val="1200"/>
              </a:spcBef>
            </a:pPr>
            <a:r>
              <a:rPr lang="en-US" sz="1600" dirty="0"/>
              <a:t>Pharmaceuticals</a:t>
            </a:r>
          </a:p>
          <a:p>
            <a:pPr>
              <a:lnSpc>
                <a:spcPct val="100000"/>
              </a:lnSpc>
              <a:spcBef>
                <a:spcPts val="1200"/>
              </a:spcBef>
            </a:pPr>
            <a:r>
              <a:rPr lang="en-US" sz="1600" dirty="0"/>
              <a:t>Building Products</a:t>
            </a:r>
          </a:p>
        </p:txBody>
      </p:sp>
    </p:spTree>
    <p:extLst>
      <p:ext uri="{BB962C8B-B14F-4D97-AF65-F5344CB8AC3E}">
        <p14:creationId xmlns:p14="http://schemas.microsoft.com/office/powerpoint/2010/main" val="75732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ECFC41F-BE91-4309-97CA-485517B5B601}"/>
              </a:ext>
            </a:extLst>
          </p:cNvPr>
          <p:cNvSpPr>
            <a:spLocks noGrp="1"/>
          </p:cNvSpPr>
          <p:nvPr>
            <p:ph type="body" sz="quarter" idx="11"/>
          </p:nvPr>
        </p:nvSpPr>
        <p:spPr>
          <a:xfrm>
            <a:off x="429187" y="1291979"/>
            <a:ext cx="4181167" cy="3849364"/>
          </a:xfrm>
        </p:spPr>
        <p:txBody>
          <a:bodyPr>
            <a:noAutofit/>
          </a:bodyPr>
          <a:lstStyle/>
          <a:p>
            <a:pPr marL="0" indent="0">
              <a:lnSpc>
                <a:spcPct val="100000"/>
              </a:lnSpc>
              <a:spcBef>
                <a:spcPts val="1200"/>
              </a:spcBef>
              <a:buNone/>
            </a:pPr>
            <a:r>
              <a:rPr lang="en-US" sz="1600" b="1" i="1" dirty="0"/>
              <a:t>E-Commerce supply chain driving strong fire protection demand / moderate electrical services demand</a:t>
            </a:r>
            <a:br>
              <a:rPr lang="en-US" sz="1600" b="1" i="1" dirty="0"/>
            </a:br>
            <a:endParaRPr lang="en-US" sz="1600" b="1" i="1" dirty="0"/>
          </a:p>
          <a:p>
            <a:pPr>
              <a:lnSpc>
                <a:spcPct val="100000"/>
              </a:lnSpc>
              <a:spcBef>
                <a:spcPts val="1200"/>
              </a:spcBef>
            </a:pPr>
            <a:r>
              <a:rPr lang="en-US" sz="1600" dirty="0"/>
              <a:t>Fire Protection Systems</a:t>
            </a:r>
          </a:p>
          <a:p>
            <a:pPr>
              <a:lnSpc>
                <a:spcPct val="100000"/>
              </a:lnSpc>
              <a:spcBef>
                <a:spcPts val="1200"/>
              </a:spcBef>
            </a:pPr>
            <a:r>
              <a:rPr lang="en-US" sz="1600" dirty="0"/>
              <a:t>Mechanical Construction</a:t>
            </a:r>
          </a:p>
          <a:p>
            <a:pPr>
              <a:lnSpc>
                <a:spcPct val="100000"/>
              </a:lnSpc>
              <a:spcBef>
                <a:spcPts val="1200"/>
              </a:spcBef>
            </a:pPr>
            <a:r>
              <a:rPr lang="en-US" sz="1600" dirty="0"/>
              <a:t>Active Aftermarket </a:t>
            </a:r>
          </a:p>
          <a:p>
            <a:pPr marL="0" indent="0">
              <a:buNone/>
            </a:pPr>
            <a:endParaRPr lang="en-US" sz="1400" dirty="0"/>
          </a:p>
          <a:p>
            <a:pPr marL="0" indent="0">
              <a:lnSpc>
                <a:spcPct val="100000"/>
              </a:lnSpc>
              <a:spcBef>
                <a:spcPts val="1200"/>
              </a:spcBef>
              <a:buNone/>
            </a:pPr>
            <a:r>
              <a:rPr lang="en-US" sz="1600" b="1" dirty="0"/>
              <a:t>CUSTOMER BASE</a:t>
            </a:r>
          </a:p>
          <a:p>
            <a:pPr>
              <a:lnSpc>
                <a:spcPct val="100000"/>
              </a:lnSpc>
              <a:spcBef>
                <a:spcPts val="1200"/>
              </a:spcBef>
            </a:pPr>
            <a:r>
              <a:rPr lang="en-US" sz="1600" dirty="0"/>
              <a:t>Technology Companies</a:t>
            </a:r>
          </a:p>
          <a:p>
            <a:pPr>
              <a:lnSpc>
                <a:spcPct val="100000"/>
              </a:lnSpc>
              <a:spcBef>
                <a:spcPts val="1200"/>
              </a:spcBef>
            </a:pPr>
            <a:r>
              <a:rPr lang="en-US" sz="1600" dirty="0"/>
              <a:t>Food Processing / Cold Storage</a:t>
            </a:r>
          </a:p>
          <a:p>
            <a:pPr>
              <a:lnSpc>
                <a:spcPct val="100000"/>
              </a:lnSpc>
              <a:spcBef>
                <a:spcPts val="1200"/>
              </a:spcBef>
            </a:pPr>
            <a:r>
              <a:rPr lang="en-US" sz="1600" dirty="0"/>
              <a:t>Distribution Centers</a:t>
            </a:r>
          </a:p>
          <a:p>
            <a:pPr>
              <a:lnSpc>
                <a:spcPct val="100000"/>
              </a:lnSpc>
              <a:spcBef>
                <a:spcPts val="800"/>
              </a:spcBef>
            </a:pPr>
            <a:endParaRPr lang="en-US" sz="1600" dirty="0"/>
          </a:p>
        </p:txBody>
      </p:sp>
      <p:sp>
        <p:nvSpPr>
          <p:cNvPr id="11" name="Title 8">
            <a:extLst>
              <a:ext uri="{FF2B5EF4-FFF2-40B4-BE49-F238E27FC236}">
                <a16:creationId xmlns:a16="http://schemas.microsoft.com/office/drawing/2014/main" id="{6E8FDF37-4CB7-4FA3-B44E-8289F93220A6}"/>
              </a:ext>
            </a:extLst>
          </p:cNvPr>
          <p:cNvSpPr>
            <a:spLocks noGrp="1"/>
          </p:cNvSpPr>
          <p:nvPr>
            <p:ph type="title"/>
          </p:nvPr>
        </p:nvSpPr>
        <p:spPr>
          <a:xfrm>
            <a:off x="362972" y="595224"/>
            <a:ext cx="8781028" cy="497771"/>
          </a:xfrm>
        </p:spPr>
        <p:txBody>
          <a:bodyPr>
            <a:noAutofit/>
          </a:bodyPr>
          <a:lstStyle/>
          <a:p>
            <a:r>
              <a:rPr lang="en-US" dirty="0"/>
              <a:t>MARKET OUTLOOK</a:t>
            </a:r>
            <a:r>
              <a:rPr lang="en-US" sz="1800" dirty="0"/>
              <a:t> – </a:t>
            </a:r>
            <a:r>
              <a:rPr lang="en-US" dirty="0"/>
              <a:t>SUPPLY CHAIN SUPPORT</a:t>
            </a:r>
            <a:r>
              <a:rPr lang="en-US" sz="1800" dirty="0"/>
              <a:t> / </a:t>
            </a:r>
            <a:r>
              <a:rPr lang="en-US" dirty="0"/>
              <a:t>BUILD OUT</a:t>
            </a:r>
          </a:p>
        </p:txBody>
      </p:sp>
      <p:pic>
        <p:nvPicPr>
          <p:cNvPr id="12" name="Picture 11" descr="A picture containing building, indoor, factory, station&#10;&#10;Description automatically generated">
            <a:extLst>
              <a:ext uri="{FF2B5EF4-FFF2-40B4-BE49-F238E27FC236}">
                <a16:creationId xmlns:a16="http://schemas.microsoft.com/office/drawing/2014/main" id="{BB337F0B-3C21-4DBC-A300-384B26E40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629" y="2018578"/>
            <a:ext cx="4417680" cy="3312543"/>
          </a:xfrm>
          <a:prstGeom prst="rect">
            <a:avLst/>
          </a:prstGeom>
        </p:spPr>
      </p:pic>
    </p:spTree>
    <p:extLst>
      <p:ext uri="{BB962C8B-B14F-4D97-AF65-F5344CB8AC3E}">
        <p14:creationId xmlns:p14="http://schemas.microsoft.com/office/powerpoint/2010/main" val="26086402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5385</TotalTime>
  <Words>1640</Words>
  <Application>Microsoft Office PowerPoint</Application>
  <PresentationFormat>On-screen Show (4:3)</PresentationFormat>
  <Paragraphs>261</Paragraphs>
  <Slides>20</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Links</vt:lpstr>
      </vt:variant>
      <vt:variant>
        <vt:i4>5</vt:i4>
      </vt:variant>
      <vt:variant>
        <vt:lpstr>Slide Titles</vt:lpstr>
      </vt:variant>
      <vt:variant>
        <vt:i4>20</vt:i4>
      </vt:variant>
    </vt:vector>
  </HeadingPairs>
  <TitlesOfParts>
    <vt:vector size="34" baseType="lpstr">
      <vt:lpstr>Microsoft JhengHei</vt:lpstr>
      <vt:lpstr>Arial</vt:lpstr>
      <vt:lpstr>Arial Narrow</vt:lpstr>
      <vt:lpstr>Calibri</vt:lpstr>
      <vt:lpstr>Helvetica</vt:lpstr>
      <vt:lpstr>Times</vt:lpstr>
      <vt:lpstr>Verdana</vt:lpstr>
      <vt:lpstr>Wingdings</vt:lpstr>
      <vt:lpstr>Office Theme</vt:lpstr>
      <vt:lpstr>file:///\\zeus\Data_Marketing2\Confcalls\2022\2nd%20Qtr\RPOs%20by%20Market%20Sector%20Pie%20Chart.xlsx!finqtr1!%5bRPOs%20by%20Market%20Sector%20Pie%20Chart.xlsx%5dfinqtr1%20Chart%2022-1</vt:lpstr>
      <vt:lpstr>file:///\\zeus\Data_Marketing2\Confcalls\2023\4th%20Qtr\RPOs%20by%20Market%20Sector%20Pie%20Chart.xlsx!finqtr1!R28C4:R36C5</vt:lpstr>
      <vt:lpstr>file:///\\zeus\Data_Marketing2\Confcalls\2023\4th%20Qtr\2022%20RPO%20by%20Market%20Sector.xlsx!RPO%20by%20Market%20Sector!%5b2022%20RPO%20by%20Market%20Sector.xlsx%5dRPO%20by%20Market%20Sector%20Chart%203</vt:lpstr>
      <vt:lpstr>file:///\\zeus\Data_Marketing2\Confcalls\2023\4th%20Qtr\income%20statement%2012%20months.xlsx!Three%20Month!R1C1:R18C9</vt:lpstr>
      <vt:lpstr>file:///\\zeus\Data_Marketing2\Confcalls\2023\4th%20Qtr\balance%20sheet.xlsx!BalanceSheet!R1C1:R21C5</vt:lpstr>
      <vt:lpstr>PowerPoint Presentation</vt:lpstr>
      <vt:lpstr>FORWARD-LOOKING STATEMENTS AND NON-GAAP FINANCIAL DISCLOSURES</vt:lpstr>
      <vt:lpstr>EMCOR HIGHLIGHTS</vt:lpstr>
      <vt:lpstr>Emcor strengths</vt:lpstr>
      <vt:lpstr>BROAD CONSTRUCTION &amp; SERVICES PLATFORM                  2022 REVENUES:  $11.1B</vt:lpstr>
      <vt:lpstr>MARKET OUTLOOK – DATA CENTERS</vt:lpstr>
      <vt:lpstr>MARKET OUTLOOK – SEMICONDUCTOR</vt:lpstr>
      <vt:lpstr>MARKET OUTLOOK – INDUSTRIAL / MANUFACTURING</vt:lpstr>
      <vt:lpstr>MARKET OUTLOOK – SUPPLY CHAIN SUPPORT / BUILD OUT</vt:lpstr>
      <vt:lpstr>MARKET OUTLOOK – ENERGY TRANSITION / EXPANSION</vt:lpstr>
      <vt:lpstr>MARKET OUTLOOK – MECHANICAL SERVICES</vt:lpstr>
      <vt:lpstr>PowerPoint Presentation</vt:lpstr>
      <vt:lpstr>RPOs – Commercial SUBMARKETS</vt:lpstr>
      <vt:lpstr>PRIORITIZING SUSTAINABILITY</vt:lpstr>
      <vt:lpstr>KEY FINANCIAL DATA – INCOME STATEMENT</vt:lpstr>
      <vt:lpstr>KEY FINANCIAL DATA – BALANCE SHEET </vt:lpstr>
      <vt:lpstr>PowerPoint Presentation</vt:lpstr>
      <vt:lpstr>GROWTH OPPORTUNITIES </vt:lpstr>
      <vt:lpstr>2023 GUIDANCE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 Tardibuono</dc:creator>
  <cp:lastModifiedBy>Sheila Patten</cp:lastModifiedBy>
  <cp:revision>189</cp:revision>
  <cp:lastPrinted>2023-02-22T19:03:32Z</cp:lastPrinted>
  <dcterms:created xsi:type="dcterms:W3CDTF">2021-06-04T19:28:07Z</dcterms:created>
  <dcterms:modified xsi:type="dcterms:W3CDTF">2023-02-22T19:03:49Z</dcterms:modified>
</cp:coreProperties>
</file>